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73" r:id="rId9"/>
    <p:sldId id="262" r:id="rId10"/>
    <p:sldId id="263" r:id="rId11"/>
    <p:sldId id="264" r:id="rId12"/>
    <p:sldId id="274" r:id="rId13"/>
    <p:sldId id="265" r:id="rId14"/>
    <p:sldId id="266" r:id="rId15"/>
    <p:sldId id="268" r:id="rId16"/>
    <p:sldId id="275" r:id="rId17"/>
    <p:sldId id="269" r:id="rId18"/>
    <p:sldId id="270" r:id="rId19"/>
    <p:sldId id="271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8" r:id="rId28"/>
    <p:sldId id="289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4234F1B3-2623-BA61-9730-B73BC5A42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7A6614C5-3960-8497-823C-4882405E44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687EA36C-2D70-B30F-9815-DEB823CE53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910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F9F20D62-F6F5-FB0D-F4CF-9FD25A6F6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43D81A9E-B533-EFE4-2163-6CC11D8FE9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A49F5FC6-D07C-E428-6F27-A7AFA257BA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399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7FBD9204-7195-EBB6-059A-4D3BCD096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B0CF3CE3-455D-5EED-4666-0C14547FC3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346B94BD-C2CD-0229-30DA-955EFBD3DE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948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C1AFBAAF-57E2-90AE-3314-9BE0AA3FC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31B8A889-8E07-F21F-4325-DC428DC98D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36CD2966-7216-A7D0-F078-75973A9573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4808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6D040446-3088-50CC-8731-E6695542B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951693BA-760A-4798-9ADE-0022B96150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1060D432-5254-3E47-0060-6B06256850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7923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88EFF4A3-0053-F80F-B84E-84BC90485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05C41D92-6A8C-E47C-98A8-4D18500656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19F574DC-3CE9-3DB8-813B-37126AFC7C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5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FEF7587A-5FD4-72E0-05C0-C6E35AB63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29F2EDC7-3754-9301-CA36-8015CFD300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1F73ACCA-11CC-34A3-1FE8-2EB5BBEC10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3077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BFB96A42-910B-BA00-8116-BCD9E21F9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321332E5-A8B6-A69D-804C-71D2E79DAD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DEA1B871-B968-003B-877F-60724076C2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46677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229FB404-BBC3-8F0D-464C-7C2A30036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22A9B482-AB16-0399-DBB9-F9D5E1F84B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E265F789-0B2A-E32D-7B70-B593B629F0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06714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7158E9BE-D5B9-C239-9D2E-8CC78CD8D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C0EE1349-6D22-B883-A674-C6874EB97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33ED0878-9766-EC84-B90C-1DACF726AC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29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499A87E3-D50C-BE35-F5DE-367B829BF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59C5DD55-7B99-F95F-F1BD-B1C68B43D3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2EB22B70-2BF9-4760-7FCD-930FBCACC9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6971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C91C0EFD-587B-8C52-ED9D-166FC5B17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7B8F0AB1-44F6-6888-8D7F-D5F224A333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C5B30DA2-5021-8367-5B11-57617C50A7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53743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1AB3A75D-8661-FB97-FA67-97985585A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D32BC710-1866-E065-6209-2A845C7B5A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621BA8FE-3FB3-4B7C-D1AE-28A8178CC5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71973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C65603A2-68E5-69B9-FBD4-2526919EC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8223C61E-A22A-1E0F-812B-F270EBD34F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7B3A7D34-98BB-8972-8C00-D11F5BD2AD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67913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6DB24869-1681-07E0-688F-383ABA558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5C545EF0-B11A-664C-E3AD-AD9EC3C354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35EF98C1-BB4C-DF80-C816-7BF244E1B9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14606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10697F53-DFA6-9252-B480-72201C05C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C129B5F7-0E39-31D3-4C1E-5801754C0C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19900E4D-53F6-E7BA-C448-737B13F1B0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72842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4BAEA76C-BD90-146C-FDCC-5EC300051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60C5A219-8FAF-6B48-1692-3F8A133F7D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28E5D3FC-CA4E-9A0E-5E24-B6AEFBE473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53820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7A8C05DC-CF3E-294B-53B7-EB20AE877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659AF40C-8D1C-14C9-331F-047A021ED2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2536FFE7-C414-61BD-4657-DE2E7CC8E6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10431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32B421C7-72C4-3950-E09D-440B074DA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4D252CEE-D761-EE27-E50E-990935EF10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B37E83AB-E772-39B8-D8A8-78208434CD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3813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F4A9CDA0-C236-E996-9858-508B0853B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414D855C-D1F7-2EF0-8649-C82752127C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C2A00796-E032-CFEC-2EE0-9B259DF465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39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0BD62E70-2DA2-F517-F896-F4C16218C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4432CD21-E995-A216-11D9-6FED76F3BB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A0A2EAF9-3688-7353-6410-B809B73624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299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62373496-7062-9A70-00C4-210C739C5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8CD56F05-1ECF-2C80-0CB7-0DF2D2ADAE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589058A6-0681-3DE6-D170-75C70B7E15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4144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9CE6AD6F-092F-2C33-6DF9-6263C14C8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CF86E879-7B42-7D8D-4955-128FE81003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2A054D32-F61D-EE2A-013B-8A25C2B14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1626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3A80106F-06C9-3F3C-F7F0-F66631C8B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F1FAA9AF-AE27-B76F-518F-89EA2F7FEF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BD38E2BD-1501-B8B5-917C-FCC4265A38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9389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0C79941C-3B6D-A3AE-C846-4125B43C4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23C156FB-E5FB-C5B0-9F26-2BFABDAAFA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F098844E-E425-03FD-1684-7EF19146CD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1859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0AFDA7A1-51F4-86C1-0741-18A0802C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4a9aa991d_0_2:notes">
            <a:extLst>
              <a:ext uri="{FF2B5EF4-FFF2-40B4-BE49-F238E27FC236}">
                <a16:creationId xmlns:a16="http://schemas.microsoft.com/office/drawing/2014/main" id="{28FB3736-F43A-56AF-D2FA-3738A20DA1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4a9aa991d_0_2:notes">
            <a:extLst>
              <a:ext uri="{FF2B5EF4-FFF2-40B4-BE49-F238E27FC236}">
                <a16:creationId xmlns:a16="http://schemas.microsoft.com/office/drawing/2014/main" id="{61F81E4E-4E98-7C36-C3EA-E4307C6481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155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C2AF177C-EDF0-CA25-218E-FCAE6294E10B}"/>
              </a:ext>
            </a:extLst>
          </p:cNvPr>
          <p:cNvSpPr/>
          <p:nvPr/>
        </p:nvSpPr>
        <p:spPr>
          <a:xfrm>
            <a:off x="731520" y="1188720"/>
            <a:ext cx="6217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Alicerce do Planejamento de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Comunicação em Mídias Sociais</a:t>
            </a:r>
            <a:endParaRPr lang="en-US" sz="30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9E31392-A3A4-A88D-3000-C0196F9811F4}"/>
              </a:ext>
            </a:extLst>
          </p:cNvPr>
          <p:cNvSpPr/>
          <p:nvPr/>
        </p:nvSpPr>
        <p:spPr>
          <a:xfrm>
            <a:off x="731520" y="2542032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B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Estratégia · Branding · Personas · Conteúdo</a:t>
            </a:r>
            <a:endParaRPr lang="en-US" sz="1300" dirty="0">
              <a:solidFill>
                <a:srgbClr val="00BCFF"/>
              </a:solidFill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97BA5F6-A884-9A60-BB03-9B09442BDB69}"/>
              </a:ext>
            </a:extLst>
          </p:cNvPr>
          <p:cNvSpPr/>
          <p:nvPr/>
        </p:nvSpPr>
        <p:spPr>
          <a:xfrm>
            <a:off x="731520" y="2944368"/>
            <a:ext cx="32004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FFC263A-BCB1-174C-CE2D-97ABDC64B269}"/>
              </a:ext>
            </a:extLst>
          </p:cNvPr>
          <p:cNvSpPr/>
          <p:nvPr/>
        </p:nvSpPr>
        <p:spPr>
          <a:xfrm>
            <a:off x="731520" y="3063240"/>
            <a:ext cx="5943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Curso: Comunicação Digital e Moderna  </a:t>
            </a:r>
            <a:endParaRPr lang="en-US" sz="95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9D196A8-126A-62AF-BCCF-6BD123AC6AFA}"/>
              </a:ext>
            </a:extLst>
          </p:cNvPr>
          <p:cNvSpPr/>
          <p:nvPr/>
        </p:nvSpPr>
        <p:spPr>
          <a:xfrm>
            <a:off x="731520" y="340156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Giovani de Capri</a:t>
            </a:r>
            <a:endParaRPr lang="en-US" sz="1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47CCE9D-07B1-9EAD-9874-38FF6976BA77}"/>
              </a:ext>
            </a:extLst>
          </p:cNvPr>
          <p:cNvSpPr/>
          <p:nvPr/>
        </p:nvSpPr>
        <p:spPr>
          <a:xfrm>
            <a:off x="731520" y="3749040"/>
            <a:ext cx="5486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AA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Economista · MBA FGV · Desenvolvimento Humano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ABDCF58F-C16B-ED3F-1597-2DD7BA235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DA44023F-93B7-1792-6368-2E849060967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9484BE95-82BD-8DDD-8EFE-FF4ADB94E4EB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0E4EADD-1119-1660-B3FA-D72520CD1976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75EDEE8-73D0-138C-45D1-4C2A6E39B4F3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Construir uma Persona para o Mandato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D25415B-C87C-14F2-ACD2-B5A155D9864E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3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3A63CF4-655F-0DD8-B7E1-A86168A1CB35}"/>
              </a:ext>
            </a:extLst>
          </p:cNvPr>
          <p:cNvSpPr/>
          <p:nvPr/>
        </p:nvSpPr>
        <p:spPr>
          <a:xfrm>
            <a:off x="292608" y="850392"/>
            <a:ext cx="7589520" cy="457200"/>
          </a:xfrm>
          <a:prstGeom prst="rect">
            <a:avLst/>
          </a:prstGeom>
          <a:solidFill>
            <a:srgbClr val="EAF0FB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851BE73-3772-216C-71AF-A9F9062A0AB5}"/>
              </a:ext>
            </a:extLst>
          </p:cNvPr>
          <p:cNvSpPr/>
          <p:nvPr/>
        </p:nvSpPr>
        <p:spPr>
          <a:xfrm>
            <a:off x="402336" y="850392"/>
            <a:ext cx="73700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 modelo: CARLOS, o servidor público engajado</a:t>
            </a:r>
            <a:endParaRPr lang="en-US" sz="11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12E0CBF-F3C4-7F61-3945-7281BB5A444D}"/>
              </a:ext>
            </a:extLst>
          </p:cNvPr>
          <p:cNvSpPr/>
          <p:nvPr/>
        </p:nvSpPr>
        <p:spPr>
          <a:xfrm>
            <a:off x="292608" y="1399032"/>
            <a:ext cx="3739896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1F262FC3-2FEE-B0DC-E045-375202F65E42}"/>
              </a:ext>
            </a:extLst>
          </p:cNvPr>
          <p:cNvSpPr/>
          <p:nvPr/>
        </p:nvSpPr>
        <p:spPr>
          <a:xfrm>
            <a:off x="292608" y="1399032"/>
            <a:ext cx="45720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6322085-38EA-A354-FC31-CFE2CE9E6E1F}"/>
              </a:ext>
            </a:extLst>
          </p:cNvPr>
          <p:cNvSpPr/>
          <p:nvPr/>
        </p:nvSpPr>
        <p:spPr>
          <a:xfrm>
            <a:off x="402336" y="1453896"/>
            <a:ext cx="35570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é?</a:t>
            </a:r>
            <a:endParaRPr lang="en-US" sz="9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27F8261-CB0C-79CE-67CD-20AD616C1D33}"/>
              </a:ext>
            </a:extLst>
          </p:cNvPr>
          <p:cNvSpPr/>
          <p:nvPr/>
        </p:nvSpPr>
        <p:spPr>
          <a:xfrm>
            <a:off x="402336" y="1719072"/>
            <a:ext cx="35570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Carlos, 38 anos, servidor municipal, casado, dois filhos. Mora na periferia e se locomove de ônibus. Ativo nas redes à noite e nos fins de semana.</a:t>
            </a:r>
            <a:endParaRPr lang="en-US" sz="9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B03373D9-20D7-09AB-92D7-431893743879}"/>
              </a:ext>
            </a:extLst>
          </p:cNvPr>
          <p:cNvSpPr/>
          <p:nvPr/>
        </p:nvSpPr>
        <p:spPr>
          <a:xfrm>
            <a:off x="4142232" y="1399032"/>
            <a:ext cx="3739896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3DF9A667-2E5D-652D-0E84-7DD929E387EF}"/>
              </a:ext>
            </a:extLst>
          </p:cNvPr>
          <p:cNvSpPr/>
          <p:nvPr/>
        </p:nvSpPr>
        <p:spPr>
          <a:xfrm>
            <a:off x="4142232" y="1399032"/>
            <a:ext cx="45720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C1EB5E4-22D6-6740-99BD-34D07AD9FF99}"/>
              </a:ext>
            </a:extLst>
          </p:cNvPr>
          <p:cNvSpPr/>
          <p:nvPr/>
        </p:nvSpPr>
        <p:spPr>
          <a:xfrm>
            <a:off x="4251960" y="1453896"/>
            <a:ext cx="35570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ele busca?</a:t>
            </a:r>
            <a:endParaRPr lang="en-US" sz="95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D63ECDF9-1B50-9C69-A4FF-221374D2CB44}"/>
              </a:ext>
            </a:extLst>
          </p:cNvPr>
          <p:cNvSpPr/>
          <p:nvPr/>
        </p:nvSpPr>
        <p:spPr>
          <a:xfrm>
            <a:off x="4251960" y="1719072"/>
            <a:ext cx="35570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Sente que o poder público não o ouve. Quer ver ação concreta, não discurso. Acredita em quem aparece na comunidade, não só no palanque.</a:t>
            </a:r>
            <a:endParaRPr lang="en-US" sz="9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3028CE5C-8B58-647B-CF2E-2BD31470AAE4}"/>
              </a:ext>
            </a:extLst>
          </p:cNvPr>
          <p:cNvSpPr/>
          <p:nvPr/>
        </p:nvSpPr>
        <p:spPr>
          <a:xfrm>
            <a:off x="292608" y="2203704"/>
            <a:ext cx="3739896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3142A075-7601-D98A-EFFE-46685A08B649}"/>
              </a:ext>
            </a:extLst>
          </p:cNvPr>
          <p:cNvSpPr/>
          <p:nvPr/>
        </p:nvSpPr>
        <p:spPr>
          <a:xfrm>
            <a:off x="292608" y="2203704"/>
            <a:ext cx="45720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36E07780-6037-EC15-C788-56F6B4D6D149}"/>
              </a:ext>
            </a:extLst>
          </p:cNvPr>
          <p:cNvSpPr/>
          <p:nvPr/>
        </p:nvSpPr>
        <p:spPr>
          <a:xfrm>
            <a:off x="402336" y="2258568"/>
            <a:ext cx="35570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ele está?</a:t>
            </a:r>
            <a:endParaRPr lang="en-US" sz="95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090495BA-24E7-8904-A3AE-C9F0345BC340}"/>
              </a:ext>
            </a:extLst>
          </p:cNvPr>
          <p:cNvSpPr/>
          <p:nvPr/>
        </p:nvSpPr>
        <p:spPr>
          <a:xfrm>
            <a:off x="402336" y="2523744"/>
            <a:ext cx="35570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(prioritário), Facebook (grupos de bairro), YouTube (notícias e lives). Raramente usa Instagram ou LinkedIn.</a:t>
            </a:r>
            <a:endParaRPr lang="en-US" sz="90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5BD6919B-F563-A3BF-04F0-F5DF82CCDD71}"/>
              </a:ext>
            </a:extLst>
          </p:cNvPr>
          <p:cNvSpPr/>
          <p:nvPr/>
        </p:nvSpPr>
        <p:spPr>
          <a:xfrm>
            <a:off x="4142232" y="2203704"/>
            <a:ext cx="3739896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A8DEE4F8-A292-3A3D-0672-D0C1ACCA40E4}"/>
              </a:ext>
            </a:extLst>
          </p:cNvPr>
          <p:cNvSpPr/>
          <p:nvPr/>
        </p:nvSpPr>
        <p:spPr>
          <a:xfrm>
            <a:off x="4142232" y="2203704"/>
            <a:ext cx="45720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7CA7042C-0AB0-BD29-92D5-AC91290A418D}"/>
              </a:ext>
            </a:extLst>
          </p:cNvPr>
          <p:cNvSpPr/>
          <p:nvPr/>
        </p:nvSpPr>
        <p:spPr>
          <a:xfrm>
            <a:off x="4251960" y="2258568"/>
            <a:ext cx="35570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o engaja?</a:t>
            </a:r>
            <a:endParaRPr lang="en-US" sz="95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663044C9-E32C-0860-F6F7-32078288BB00}"/>
              </a:ext>
            </a:extLst>
          </p:cNvPr>
          <p:cNvSpPr/>
          <p:nvPr/>
        </p:nvSpPr>
        <p:spPr>
          <a:xfrm>
            <a:off x="4251960" y="2523744"/>
            <a:ext cx="35570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Histórias reais de mudança, denúncias com provas, conteúdo que ele pode repassar no grupo de família e dizer 'olha isso aqui'.</a:t>
            </a:r>
            <a:endParaRPr lang="en-US" sz="9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CD374FBD-03F8-69A5-9103-0CBEAAC79B80}"/>
              </a:ext>
            </a:extLst>
          </p:cNvPr>
          <p:cNvSpPr/>
          <p:nvPr/>
        </p:nvSpPr>
        <p:spPr>
          <a:xfrm>
            <a:off x="292608" y="3008376"/>
            <a:ext cx="3739896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1BF982FD-8E88-4A60-8847-183C8BD9E3F7}"/>
              </a:ext>
            </a:extLst>
          </p:cNvPr>
          <p:cNvSpPr/>
          <p:nvPr/>
        </p:nvSpPr>
        <p:spPr>
          <a:xfrm>
            <a:off x="292608" y="3008376"/>
            <a:ext cx="45720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AEFE60B9-5489-09AC-BE3D-EEE55CC092AE}"/>
              </a:ext>
            </a:extLst>
          </p:cNvPr>
          <p:cNvSpPr/>
          <p:nvPr/>
        </p:nvSpPr>
        <p:spPr>
          <a:xfrm>
            <a:off x="402336" y="3063240"/>
            <a:ext cx="35570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Mensagem que ressoa?</a:t>
            </a:r>
            <a:endParaRPr lang="en-US" sz="95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1CE75315-8BDB-6EB6-721C-42CBF041DA6C}"/>
              </a:ext>
            </a:extLst>
          </p:cNvPr>
          <p:cNvSpPr/>
          <p:nvPr/>
        </p:nvSpPr>
        <p:spPr>
          <a:xfrm>
            <a:off x="402336" y="3328416"/>
            <a:ext cx="35570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"Aqui estou, ouvindo, agindo." Transparência + presença + consistência são os três gatilhos de confiança desta persona.</a:t>
            </a:r>
            <a:endParaRPr lang="en-US" sz="90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2636052C-5908-569B-0677-870368119823}"/>
              </a:ext>
            </a:extLst>
          </p:cNvPr>
          <p:cNvSpPr/>
          <p:nvPr/>
        </p:nvSpPr>
        <p:spPr>
          <a:xfrm>
            <a:off x="4142232" y="3008376"/>
            <a:ext cx="3739896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1843EE0B-5CC5-DE31-96D4-B226F48A5A48}"/>
              </a:ext>
            </a:extLst>
          </p:cNvPr>
          <p:cNvSpPr/>
          <p:nvPr/>
        </p:nvSpPr>
        <p:spPr>
          <a:xfrm>
            <a:off x="4142232" y="3008376"/>
            <a:ext cx="45720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46F94C4-464D-66D6-C9D3-8C3CC6141F78}"/>
              </a:ext>
            </a:extLst>
          </p:cNvPr>
          <p:cNvSpPr/>
          <p:nvPr/>
        </p:nvSpPr>
        <p:spPr>
          <a:xfrm>
            <a:off x="4251960" y="3063240"/>
            <a:ext cx="355701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abordá-la?</a:t>
            </a:r>
            <a:endParaRPr lang="en-US" sz="9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6BDB177F-246E-E6C8-EADD-E133596A7D09}"/>
              </a:ext>
            </a:extLst>
          </p:cNvPr>
          <p:cNvSpPr/>
          <p:nvPr/>
        </p:nvSpPr>
        <p:spPr>
          <a:xfrm>
            <a:off x="4251960" y="3328416"/>
            <a:ext cx="355701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próximo, linguagem simples, conteúdo curto e direto. Reels de até 60 segundos, lives informais, posts com evidências visuais.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6625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F3081B1F-6C8D-ED8E-8578-262964130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D617C097-B823-3127-B112-419304FE332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8C42242-CA2B-8FCF-9E68-93F960289FC9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8F8BB612-1055-DCAC-A5F1-A0063D0F3A3B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4828F14C-AEFC-3F04-8937-6374CB88DD76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Definição de Objetivos, Públicos e Mensagens-chave</a:t>
            </a:r>
            <a:endParaRPr lang="en-US" sz="17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E39F77E1-5C1F-1677-2A1C-EF19C696C34D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4</a:t>
            </a:r>
            <a:endParaRPr lang="en-US" sz="8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4588893F-B640-CCD3-6470-E41ABC7CB74D}"/>
              </a:ext>
            </a:extLst>
          </p:cNvPr>
          <p:cNvSpPr/>
          <p:nvPr/>
        </p:nvSpPr>
        <p:spPr>
          <a:xfrm>
            <a:off x="292608" y="850392"/>
            <a:ext cx="2481072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3684E302-8F42-EDA7-ECF2-DB0BFC9B4A18}"/>
              </a:ext>
            </a:extLst>
          </p:cNvPr>
          <p:cNvSpPr/>
          <p:nvPr/>
        </p:nvSpPr>
        <p:spPr>
          <a:xfrm>
            <a:off x="292608" y="850392"/>
            <a:ext cx="2481072" cy="34747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F0020E74-AE07-FE8D-CCD1-EEA098E071F6}"/>
              </a:ext>
            </a:extLst>
          </p:cNvPr>
          <p:cNvSpPr/>
          <p:nvPr/>
        </p:nvSpPr>
        <p:spPr>
          <a:xfrm>
            <a:off x="347472" y="850392"/>
            <a:ext cx="2371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OBJETIVOS</a:t>
            </a:r>
            <a:endParaRPr lang="en-US" sz="1050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924AAD74-0F75-04E8-FD15-F2F1D53D5FFE}"/>
              </a:ext>
            </a:extLst>
          </p:cNvPr>
          <p:cNvSpPr/>
          <p:nvPr/>
        </p:nvSpPr>
        <p:spPr>
          <a:xfrm>
            <a:off x="384048" y="1271016"/>
            <a:ext cx="2298192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Engajamento: curtidas, comentários, compartilhamentos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Autoridade: reconhecimento como referência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Alcance: chegar a novos públicos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Conversão: cadastro, presença, contato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Relacionamento: proximidade com a comunidade</a:t>
            </a:r>
            <a:endParaRPr lang="en-US" sz="1000" dirty="0"/>
          </a:p>
        </p:txBody>
      </p:sp>
      <p:sp>
        <p:nvSpPr>
          <p:cNvPr id="19" name="Shape 8">
            <a:extLst>
              <a:ext uri="{FF2B5EF4-FFF2-40B4-BE49-F238E27FC236}">
                <a16:creationId xmlns:a16="http://schemas.microsoft.com/office/drawing/2014/main" id="{75F8AD90-D186-96D0-2F9B-96853B8700DB}"/>
              </a:ext>
            </a:extLst>
          </p:cNvPr>
          <p:cNvSpPr/>
          <p:nvPr/>
        </p:nvSpPr>
        <p:spPr>
          <a:xfrm>
            <a:off x="2846832" y="850392"/>
            <a:ext cx="2481072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8BB7359F-C7C9-A800-A6E1-13F846B3471C}"/>
              </a:ext>
            </a:extLst>
          </p:cNvPr>
          <p:cNvSpPr/>
          <p:nvPr/>
        </p:nvSpPr>
        <p:spPr>
          <a:xfrm>
            <a:off x="2846832" y="850392"/>
            <a:ext cx="2481072" cy="347472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14AF5DC4-A5FE-F5B3-686D-55CFE23216A8}"/>
              </a:ext>
            </a:extLst>
          </p:cNvPr>
          <p:cNvSpPr/>
          <p:nvPr/>
        </p:nvSpPr>
        <p:spPr>
          <a:xfrm>
            <a:off x="2901696" y="850392"/>
            <a:ext cx="2371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PÚBLICOS</a:t>
            </a:r>
            <a:endParaRPr lang="en-US" sz="1050" dirty="0"/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BEACDEFD-9516-056D-CDE6-028EAA7CEC9E}"/>
              </a:ext>
            </a:extLst>
          </p:cNvPr>
          <p:cNvSpPr/>
          <p:nvPr/>
        </p:nvSpPr>
        <p:spPr>
          <a:xfrm>
            <a:off x="2938272" y="1271016"/>
            <a:ext cx="2298192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Primário: seu eleitor/apoiador direto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Secundário: formadores de opinião locais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Terciário: imprensa e parceiros institucionais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Eleitores indecisos: potencial de conversão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 interno: equipe e correligionários</a:t>
            </a:r>
            <a:endParaRPr lang="en-US" sz="1000" dirty="0"/>
          </a:p>
        </p:txBody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id="{61D81022-AC7F-C012-9C00-092C7D120D24}"/>
              </a:ext>
            </a:extLst>
          </p:cNvPr>
          <p:cNvSpPr/>
          <p:nvPr/>
        </p:nvSpPr>
        <p:spPr>
          <a:xfrm>
            <a:off x="5401056" y="850392"/>
            <a:ext cx="2481072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5C0488B1-DD05-2309-F201-BB093AC6424A}"/>
              </a:ext>
            </a:extLst>
          </p:cNvPr>
          <p:cNvSpPr/>
          <p:nvPr/>
        </p:nvSpPr>
        <p:spPr>
          <a:xfrm>
            <a:off x="5401056" y="850392"/>
            <a:ext cx="2481072" cy="34747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14">
            <a:extLst>
              <a:ext uri="{FF2B5EF4-FFF2-40B4-BE49-F238E27FC236}">
                <a16:creationId xmlns:a16="http://schemas.microsoft.com/office/drawing/2014/main" id="{0660A4F6-9EDA-AFC3-93F7-609827ADD870}"/>
              </a:ext>
            </a:extLst>
          </p:cNvPr>
          <p:cNvSpPr/>
          <p:nvPr/>
        </p:nvSpPr>
        <p:spPr>
          <a:xfrm>
            <a:off x="5455920" y="850392"/>
            <a:ext cx="237134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MENSAGENS-CHAVE</a:t>
            </a:r>
            <a:endParaRPr lang="en-US" sz="1050" dirty="0"/>
          </a:p>
        </p:txBody>
      </p:sp>
      <p:sp>
        <p:nvSpPr>
          <p:cNvPr id="33" name="Text 15">
            <a:extLst>
              <a:ext uri="{FF2B5EF4-FFF2-40B4-BE49-F238E27FC236}">
                <a16:creationId xmlns:a16="http://schemas.microsoft.com/office/drawing/2014/main" id="{9CDE183D-1A01-492A-6E93-282D6FD4B198}"/>
              </a:ext>
            </a:extLst>
          </p:cNvPr>
          <p:cNvSpPr/>
          <p:nvPr/>
        </p:nvSpPr>
        <p:spPr>
          <a:xfrm>
            <a:off x="5492496" y="1271016"/>
            <a:ext cx="2298192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Clara: fácil de entender em 5 segundos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Memorável: que o seguidor vai repetir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Emocional: conecta com uma dor ou desejo real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Autêntica: coerente com sua história e valores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Acionável: inspira curtir, salvar ou compartilhar</a:t>
            </a:r>
            <a:endParaRPr lang="en-US" sz="1000" dirty="0"/>
          </a:p>
        </p:txBody>
      </p:sp>
      <p:sp>
        <p:nvSpPr>
          <p:cNvPr id="35" name="Shape 16">
            <a:extLst>
              <a:ext uri="{FF2B5EF4-FFF2-40B4-BE49-F238E27FC236}">
                <a16:creationId xmlns:a16="http://schemas.microsoft.com/office/drawing/2014/main" id="{69AAE350-6CE2-D6B3-981B-6383DC3DCBED}"/>
              </a:ext>
            </a:extLst>
          </p:cNvPr>
          <p:cNvSpPr/>
          <p:nvPr/>
        </p:nvSpPr>
        <p:spPr>
          <a:xfrm>
            <a:off x="292608" y="3520440"/>
            <a:ext cx="7589520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17">
            <a:extLst>
              <a:ext uri="{FF2B5EF4-FFF2-40B4-BE49-F238E27FC236}">
                <a16:creationId xmlns:a16="http://schemas.microsoft.com/office/drawing/2014/main" id="{ABEE1A7D-B728-0EAB-2B5E-CEE38AE3D445}"/>
              </a:ext>
            </a:extLst>
          </p:cNvPr>
          <p:cNvSpPr/>
          <p:nvPr/>
        </p:nvSpPr>
        <p:spPr>
          <a:xfrm>
            <a:off x="384048" y="3520440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Sem objetivo claro, todo conteúdo é ruído. Defina o que quer antes de postar qualquer coisa.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05134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C9489618-B292-F9A4-ABAB-5BFCFCD29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>
            <a:extLst>
              <a:ext uri="{FF2B5EF4-FFF2-40B4-BE49-F238E27FC236}">
                <a16:creationId xmlns:a16="http://schemas.microsoft.com/office/drawing/2014/main" id="{45C4E79B-64A9-31D3-C628-7EDE595E0EF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8ECB575B-5B02-16D4-091F-80E5787FD1BF}"/>
              </a:ext>
            </a:extLst>
          </p:cNvPr>
          <p:cNvSpPr/>
          <p:nvPr/>
        </p:nvSpPr>
        <p:spPr>
          <a:xfrm>
            <a:off x="731520" y="1325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0B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3</a:t>
            </a:r>
            <a:endParaRPr lang="en-US" sz="1100" dirty="0">
              <a:solidFill>
                <a:srgbClr val="00BCFF"/>
              </a:solidFill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D662C2E4-1ADA-44EA-3F03-048695C394D5}"/>
              </a:ext>
            </a:extLst>
          </p:cNvPr>
          <p:cNvSpPr/>
          <p:nvPr/>
        </p:nvSpPr>
        <p:spPr>
          <a:xfrm>
            <a:off x="731520" y="1719072"/>
            <a:ext cx="6400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SWOT, Integração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Estratégia de Canais</a:t>
            </a:r>
            <a:endParaRPr lang="en-US" sz="2800" dirty="0"/>
          </a:p>
        </p:txBody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5FEB23B9-707D-A350-8A9E-DCC35DE242DA}"/>
              </a:ext>
            </a:extLst>
          </p:cNvPr>
          <p:cNvSpPr/>
          <p:nvPr/>
        </p:nvSpPr>
        <p:spPr>
          <a:xfrm>
            <a:off x="731520" y="3200400"/>
            <a:ext cx="27432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30417AF5-91A5-6D9F-2A1A-F81B96FCCDF3}"/>
              </a:ext>
            </a:extLst>
          </p:cNvPr>
          <p:cNvSpPr/>
          <p:nvPr/>
        </p:nvSpPr>
        <p:spPr>
          <a:xfrm>
            <a:off x="731520" y="331927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Tópicos 5 e 6  ·  Diagnóstico estratégico e comunicação omnicanal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386113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DCDA6CA4-DFE8-16D2-C770-ADEFE19D3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A9920D58-5CE4-06C6-BA8B-F4B938B1029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55AB43B6-CAEC-49A6-E109-06E1DE48353F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C1CA346-84F0-C47D-B30F-BE1CD590385E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7A469DB-8D07-2EE2-5349-DE8AA42090C8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SWOT Aplicada ao Mandato e às Mídias Sociais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5E1C80C-1194-D572-0F5F-D86CFBCB48E6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5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71C41EF2-2E7C-A1B6-679E-4C9224944071}"/>
              </a:ext>
            </a:extLst>
          </p:cNvPr>
          <p:cNvSpPr/>
          <p:nvPr/>
        </p:nvSpPr>
        <p:spPr>
          <a:xfrm>
            <a:off x="292608" y="850392"/>
            <a:ext cx="3739896" cy="151790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B943764E-F8F4-ABC0-DDB7-70EF54E2B005}"/>
              </a:ext>
            </a:extLst>
          </p:cNvPr>
          <p:cNvSpPr/>
          <p:nvPr/>
        </p:nvSpPr>
        <p:spPr>
          <a:xfrm>
            <a:off x="292608" y="850392"/>
            <a:ext cx="621792" cy="1517904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C92612A6-7C86-414B-E815-572A0CB14F36}"/>
              </a:ext>
            </a:extLst>
          </p:cNvPr>
          <p:cNvSpPr/>
          <p:nvPr/>
        </p:nvSpPr>
        <p:spPr>
          <a:xfrm>
            <a:off x="292608" y="850392"/>
            <a:ext cx="62179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26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A11068C-B00B-3BC3-E855-F51DB4B35274}"/>
              </a:ext>
            </a:extLst>
          </p:cNvPr>
          <p:cNvSpPr/>
          <p:nvPr/>
        </p:nvSpPr>
        <p:spPr>
          <a:xfrm>
            <a:off x="1005840" y="905256"/>
            <a:ext cx="29352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7D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FORÇAS</a:t>
            </a:r>
            <a:endParaRPr lang="en-US" sz="1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7A821E9E-DFC9-4ED1-44A6-FDB0E8D5BEDF}"/>
              </a:ext>
            </a:extLst>
          </p:cNvPr>
          <p:cNvSpPr/>
          <p:nvPr/>
        </p:nvSpPr>
        <p:spPr>
          <a:xfrm>
            <a:off x="1005840" y="1197864"/>
            <a:ext cx="293522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Credibilidade e trajetória política do mandato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 de apoiadores já mobilizada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 engajada e comprometida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Acesso a pautas e informações em primeira mão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Proximidade física com a comunidade</a:t>
            </a: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91709EA-333F-EC1D-87FB-BC97D147C757}"/>
              </a:ext>
            </a:extLst>
          </p:cNvPr>
          <p:cNvSpPr/>
          <p:nvPr/>
        </p:nvSpPr>
        <p:spPr>
          <a:xfrm>
            <a:off x="4142232" y="850392"/>
            <a:ext cx="3739896" cy="151790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30F373E1-7995-F512-EAE3-A4BF1B7C1F02}"/>
              </a:ext>
            </a:extLst>
          </p:cNvPr>
          <p:cNvSpPr/>
          <p:nvPr/>
        </p:nvSpPr>
        <p:spPr>
          <a:xfrm>
            <a:off x="4142232" y="850392"/>
            <a:ext cx="621792" cy="15179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836F241-0D2B-5AB8-0AB3-1E59F585DBB9}"/>
              </a:ext>
            </a:extLst>
          </p:cNvPr>
          <p:cNvSpPr/>
          <p:nvPr/>
        </p:nvSpPr>
        <p:spPr>
          <a:xfrm>
            <a:off x="4142232" y="850392"/>
            <a:ext cx="62179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</a:t>
            </a:r>
            <a:endParaRPr lang="en-US" sz="26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6CA3E45-79C4-10CC-183C-F447C3A9900A}"/>
              </a:ext>
            </a:extLst>
          </p:cNvPr>
          <p:cNvSpPr/>
          <p:nvPr/>
        </p:nvSpPr>
        <p:spPr>
          <a:xfrm>
            <a:off x="4855464" y="905256"/>
            <a:ext cx="29352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FRAQUEZAS</a:t>
            </a:r>
            <a:endParaRPr lang="en-US" sz="1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70E2F29-070B-D92A-59F5-9DC39E978DFA}"/>
              </a:ext>
            </a:extLst>
          </p:cNvPr>
          <p:cNvSpPr/>
          <p:nvPr/>
        </p:nvSpPr>
        <p:spPr>
          <a:xfrm>
            <a:off x="4855464" y="1197864"/>
            <a:ext cx="293522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Falta de planejamento e calendário editorial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irregular e sem identidade visual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 sem treinamento em comunicação digital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Linguagem técnica ou distante do cidadão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Reatividade: só posta em crise ou evento</a:t>
            </a:r>
            <a:endParaRPr lang="en-US" sz="95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53255B6-CE31-6231-DC22-F96E36CBA66A}"/>
              </a:ext>
            </a:extLst>
          </p:cNvPr>
          <p:cNvSpPr/>
          <p:nvPr/>
        </p:nvSpPr>
        <p:spPr>
          <a:xfrm>
            <a:off x="292608" y="2459736"/>
            <a:ext cx="3739896" cy="151790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85D21F9B-B98F-D8AC-923C-913316F385A1}"/>
              </a:ext>
            </a:extLst>
          </p:cNvPr>
          <p:cNvSpPr/>
          <p:nvPr/>
        </p:nvSpPr>
        <p:spPr>
          <a:xfrm>
            <a:off x="292608" y="2459736"/>
            <a:ext cx="621792" cy="1517904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1409EDC7-3423-03A7-5107-A728DC1311BE}"/>
              </a:ext>
            </a:extLst>
          </p:cNvPr>
          <p:cNvSpPr/>
          <p:nvPr/>
        </p:nvSpPr>
        <p:spPr>
          <a:xfrm>
            <a:off x="292608" y="2459736"/>
            <a:ext cx="62179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26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FD9CF8F4-43CA-C732-AA52-9B6FA8174551}"/>
              </a:ext>
            </a:extLst>
          </p:cNvPr>
          <p:cNvSpPr/>
          <p:nvPr/>
        </p:nvSpPr>
        <p:spPr>
          <a:xfrm>
            <a:off x="1005840" y="2514600"/>
            <a:ext cx="29352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47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OPORTUNIDADES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BC058E57-6C30-D835-09E1-9DC9D7BB833D}"/>
              </a:ext>
            </a:extLst>
          </p:cNvPr>
          <p:cNvSpPr/>
          <p:nvPr/>
        </p:nvSpPr>
        <p:spPr>
          <a:xfrm>
            <a:off x="1005840" y="2807208"/>
            <a:ext cx="293522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Crescimento do uso de redes pelo eleitorado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IAs para agilizar produção de conteúdo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Demanda por transparência e prestação de contas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Novos formatos (Reels, Lives, Shorts)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Parcerias com lideranças locais e influenciadores</a:t>
            </a:r>
            <a:endParaRPr lang="en-US" sz="95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9EC722A3-1B6B-C614-B45B-F301A6591317}"/>
              </a:ext>
            </a:extLst>
          </p:cNvPr>
          <p:cNvSpPr/>
          <p:nvPr/>
        </p:nvSpPr>
        <p:spPr>
          <a:xfrm>
            <a:off x="4142232" y="2459736"/>
            <a:ext cx="3739896" cy="151790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191A5B54-3759-1BFC-626B-A09BC472DA83}"/>
              </a:ext>
            </a:extLst>
          </p:cNvPr>
          <p:cNvSpPr/>
          <p:nvPr/>
        </p:nvSpPr>
        <p:spPr>
          <a:xfrm>
            <a:off x="4142232" y="2459736"/>
            <a:ext cx="621792" cy="1517904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9AD4B327-4969-F245-88BC-81B22759F8C0}"/>
              </a:ext>
            </a:extLst>
          </p:cNvPr>
          <p:cNvSpPr/>
          <p:nvPr/>
        </p:nvSpPr>
        <p:spPr>
          <a:xfrm>
            <a:off x="4142232" y="2459736"/>
            <a:ext cx="62179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</a:t>
            </a:r>
            <a:endParaRPr lang="en-US" sz="26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EA6F0C02-140A-87A1-6FB8-8380B0496473}"/>
              </a:ext>
            </a:extLst>
          </p:cNvPr>
          <p:cNvSpPr/>
          <p:nvPr/>
        </p:nvSpPr>
        <p:spPr>
          <a:xfrm>
            <a:off x="4855464" y="2514600"/>
            <a:ext cx="29352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AMEAÇAS</a:t>
            </a:r>
            <a:endParaRPr lang="en-US" sz="10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B278E663-A53D-D41B-F671-FDB7B31BF56E}"/>
              </a:ext>
            </a:extLst>
          </p:cNvPr>
          <p:cNvSpPr/>
          <p:nvPr/>
        </p:nvSpPr>
        <p:spPr>
          <a:xfrm>
            <a:off x="4855464" y="2807208"/>
            <a:ext cx="2935224" cy="11155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Desinformação e fake news sobre o mandato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Adversários com equipes mais profissionais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Mudanças constantes nos algoritmos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Crises imprevistas e comentários negativos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Baixo orçamento para impulsionamento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76688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5C154BA7-11A5-CF67-3340-11B4E24FB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6D684835-A603-88A1-A1CF-C03B1CF5544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685A1B3C-373E-95BB-C563-28565CA4EAE5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B5D4BFC-5E5B-FA56-EC1F-507199861025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48C227D-DCB6-7B48-D92F-A7E5F77211A5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SWOT: Análise de Cenários e Estratégias Cruzadas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386A73ED-EC69-D31D-F746-89C35836FD09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5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76A3A3B1-3955-1412-B480-4527797BB2D6}"/>
              </a:ext>
            </a:extLst>
          </p:cNvPr>
          <p:cNvSpPr/>
          <p:nvPr/>
        </p:nvSpPr>
        <p:spPr>
          <a:xfrm>
            <a:off x="292608" y="850392"/>
            <a:ext cx="7589520" cy="411480"/>
          </a:xfrm>
          <a:prstGeom prst="rect">
            <a:avLst/>
          </a:prstGeom>
          <a:solidFill>
            <a:srgbClr val="EAF0FB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C51E766-B56B-622A-D35C-D407878E5881}"/>
              </a:ext>
            </a:extLst>
          </p:cNvPr>
          <p:cNvSpPr/>
          <p:nvPr/>
        </p:nvSpPr>
        <p:spPr>
          <a:xfrm>
            <a:off x="384048" y="850392"/>
            <a:ext cx="7406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SWOT não termina no diagnóstico — ela gera ESTRATÉGIAS ao cruzar os quadrantes:</a:t>
            </a:r>
            <a:endParaRPr lang="en-US" sz="10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662A382-20BC-A604-7CD1-D0D182C91817}"/>
              </a:ext>
            </a:extLst>
          </p:cNvPr>
          <p:cNvSpPr/>
          <p:nvPr/>
        </p:nvSpPr>
        <p:spPr>
          <a:xfrm>
            <a:off x="292608" y="1353312"/>
            <a:ext cx="3739896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30080131-DA4C-90CE-2694-9071F0FB0B8B}"/>
              </a:ext>
            </a:extLst>
          </p:cNvPr>
          <p:cNvSpPr/>
          <p:nvPr/>
        </p:nvSpPr>
        <p:spPr>
          <a:xfrm>
            <a:off x="292608" y="1353312"/>
            <a:ext cx="3739896" cy="32004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6254CA0-5404-B607-2470-D08FF9C01E1C}"/>
              </a:ext>
            </a:extLst>
          </p:cNvPr>
          <p:cNvSpPr/>
          <p:nvPr/>
        </p:nvSpPr>
        <p:spPr>
          <a:xfrm>
            <a:off x="365760" y="1353312"/>
            <a:ext cx="3593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 —  Alavancar</a:t>
            </a:r>
            <a:endParaRPr lang="en-US" sz="10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127A9B91-10C5-2E79-9E0C-231904DD602F}"/>
              </a:ext>
            </a:extLst>
          </p:cNvPr>
          <p:cNvSpPr/>
          <p:nvPr/>
        </p:nvSpPr>
        <p:spPr>
          <a:xfrm>
            <a:off x="384048" y="1737360"/>
            <a:ext cx="355701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suas FORÇAS para aproveitar OPORTUNIDADES.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Ex.: Equipe comprometida + demanda por transparência = Lives de prestação de contas semanais que geram autoridade.</a:t>
            </a:r>
            <a:endParaRPr lang="en-US" sz="95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625FF62B-8960-CF8A-22E2-383656243946}"/>
              </a:ext>
            </a:extLst>
          </p:cNvPr>
          <p:cNvSpPr/>
          <p:nvPr/>
        </p:nvSpPr>
        <p:spPr>
          <a:xfrm>
            <a:off x="4142232" y="1353312"/>
            <a:ext cx="3739896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2C916578-6113-4ED7-C13A-50596A5B6CB2}"/>
              </a:ext>
            </a:extLst>
          </p:cNvPr>
          <p:cNvSpPr/>
          <p:nvPr/>
        </p:nvSpPr>
        <p:spPr>
          <a:xfrm>
            <a:off x="4142232" y="1353312"/>
            <a:ext cx="3739896" cy="320040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7FA5852-BD97-86EB-3A34-142389D1B9C7}"/>
              </a:ext>
            </a:extLst>
          </p:cNvPr>
          <p:cNvSpPr/>
          <p:nvPr/>
        </p:nvSpPr>
        <p:spPr>
          <a:xfrm>
            <a:off x="4215384" y="1353312"/>
            <a:ext cx="3593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  —  Desenvolver</a:t>
            </a:r>
            <a:endParaRPr lang="en-US" sz="1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20B34C4-D026-F640-DCE4-8034DAED9C11}"/>
              </a:ext>
            </a:extLst>
          </p:cNvPr>
          <p:cNvSpPr/>
          <p:nvPr/>
        </p:nvSpPr>
        <p:spPr>
          <a:xfrm>
            <a:off x="4233672" y="1737360"/>
            <a:ext cx="355701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Supere suas FRAQUEZAS aproveitando OPORTUNIDADES.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Ex.: Conteúdo irregular + IAs disponíveis = Use ChatGPT para criar calendário editorial mensal em 30 minutos.</a:t>
            </a:r>
            <a:endParaRPr lang="en-US" sz="95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FDD8B4D9-CDB5-EC9C-36CE-A63A8EB50176}"/>
              </a:ext>
            </a:extLst>
          </p:cNvPr>
          <p:cNvSpPr/>
          <p:nvPr/>
        </p:nvSpPr>
        <p:spPr>
          <a:xfrm>
            <a:off x="292608" y="2770632"/>
            <a:ext cx="3739896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F1CFBEC-9348-3E2E-D7B6-6A9EA64A3793}"/>
              </a:ext>
            </a:extLst>
          </p:cNvPr>
          <p:cNvSpPr/>
          <p:nvPr/>
        </p:nvSpPr>
        <p:spPr>
          <a:xfrm>
            <a:off x="292608" y="2770632"/>
            <a:ext cx="3739896" cy="32004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81CD64F1-D88E-3455-CD0E-C9858B7542F8}"/>
              </a:ext>
            </a:extLst>
          </p:cNvPr>
          <p:cNvSpPr/>
          <p:nvPr/>
        </p:nvSpPr>
        <p:spPr>
          <a:xfrm>
            <a:off x="365760" y="2770632"/>
            <a:ext cx="3593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  —  Proteger</a:t>
            </a:r>
            <a:endParaRPr lang="en-US" sz="1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167C865A-78AB-245A-D4BA-7469D5B87E22}"/>
              </a:ext>
            </a:extLst>
          </p:cNvPr>
          <p:cNvSpPr/>
          <p:nvPr/>
        </p:nvSpPr>
        <p:spPr>
          <a:xfrm>
            <a:off x="384048" y="3154680"/>
            <a:ext cx="355701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suas FORÇAS para enfrentar AMEAÇAS.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Ex.: Credibilidade do mandato + fake news = Comunicado oficial rápido com provas visuais nas primeiras 2h de crise.</a:t>
            </a:r>
            <a:endParaRPr lang="en-US" sz="95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5368F664-64A4-D7FD-157D-CBB64367FB7A}"/>
              </a:ext>
            </a:extLst>
          </p:cNvPr>
          <p:cNvSpPr/>
          <p:nvPr/>
        </p:nvSpPr>
        <p:spPr>
          <a:xfrm>
            <a:off x="4142232" y="2770632"/>
            <a:ext cx="3739896" cy="1325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7E8D766D-745B-76C7-1555-73D4B02F5AFE}"/>
              </a:ext>
            </a:extLst>
          </p:cNvPr>
          <p:cNvSpPr/>
          <p:nvPr/>
        </p:nvSpPr>
        <p:spPr>
          <a:xfrm>
            <a:off x="4142232" y="2770632"/>
            <a:ext cx="3739896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411C72F7-884D-9F33-F659-92CBFBE78676}"/>
              </a:ext>
            </a:extLst>
          </p:cNvPr>
          <p:cNvSpPr/>
          <p:nvPr/>
        </p:nvSpPr>
        <p:spPr>
          <a:xfrm>
            <a:off x="4215384" y="2770632"/>
            <a:ext cx="35935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WT  —  Minimizar</a:t>
            </a:r>
            <a:endParaRPr lang="en-US" sz="10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59B25DB1-29FC-8BB3-421E-06AAB21F359A}"/>
              </a:ext>
            </a:extLst>
          </p:cNvPr>
          <p:cNvSpPr/>
          <p:nvPr/>
        </p:nvSpPr>
        <p:spPr>
          <a:xfrm>
            <a:off x="4233672" y="3154680"/>
            <a:ext cx="355701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Reduza FRAQUEZAS para evitar o impacto das AMEAÇAS.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Ex.: Linguagem técnica + adversários mais profissionais = Treinamento de equipe em linguagem simples e visual.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414991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E73F4766-6E61-3C53-438E-16103CF1F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819CA619-C32F-2D0D-A585-74C29453B90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5F1AD42E-2C68-D50F-3224-EF4E43A0CD83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2579304-5066-4FF8-156F-B8F4B97DA9F7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6633D81-0D7D-3F09-9B94-F6AA2B5038C0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Integração de Canais de Comunicação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C4483327-B9DD-2FC4-7001-C46F823BEE10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6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D65C6B96-3821-516A-DCDD-6BFA3CDB4D2E}"/>
              </a:ext>
            </a:extLst>
          </p:cNvPr>
          <p:cNvSpPr/>
          <p:nvPr/>
        </p:nvSpPr>
        <p:spPr>
          <a:xfrm>
            <a:off x="292608" y="850392"/>
            <a:ext cx="3730752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71814D9D-3D93-EE18-F2DF-99BF3D4AF101}"/>
              </a:ext>
            </a:extLst>
          </p:cNvPr>
          <p:cNvSpPr/>
          <p:nvPr/>
        </p:nvSpPr>
        <p:spPr>
          <a:xfrm>
            <a:off x="292608" y="850392"/>
            <a:ext cx="3730752" cy="329184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089A5C9-3064-9C4A-7861-35FEFD66E9EC}"/>
              </a:ext>
            </a:extLst>
          </p:cNvPr>
          <p:cNvSpPr/>
          <p:nvPr/>
        </p:nvSpPr>
        <p:spPr>
          <a:xfrm>
            <a:off x="347472" y="850392"/>
            <a:ext cx="36210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Multicanal</a:t>
            </a:r>
            <a:endParaRPr lang="en-US" sz="12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8E2364C-0716-F4EB-0924-A5CCC92142ED}"/>
              </a:ext>
            </a:extLst>
          </p:cNvPr>
          <p:cNvSpPr/>
          <p:nvPr/>
        </p:nvSpPr>
        <p:spPr>
          <a:xfrm>
            <a:off x="384048" y="1243584"/>
            <a:ext cx="354787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 em várias plataformas, mas cada uma funciona de forma independente. O seguidor recebe mensagens diferentes em cada canal.</a:t>
            </a:r>
            <a:endParaRPr lang="en-US" sz="105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EA05D494-FC02-4A00-E1B9-EC52D7A47AB1}"/>
              </a:ext>
            </a:extLst>
          </p:cNvPr>
          <p:cNvSpPr/>
          <p:nvPr/>
        </p:nvSpPr>
        <p:spPr>
          <a:xfrm>
            <a:off x="4151376" y="850392"/>
            <a:ext cx="3730752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F271CDD0-BE5A-3A07-773D-D6132146C731}"/>
              </a:ext>
            </a:extLst>
          </p:cNvPr>
          <p:cNvSpPr/>
          <p:nvPr/>
        </p:nvSpPr>
        <p:spPr>
          <a:xfrm>
            <a:off x="4151376" y="850392"/>
            <a:ext cx="3730752" cy="329184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2EEA1EA-FBB6-A517-86C0-366FDDCDBFDC}"/>
              </a:ext>
            </a:extLst>
          </p:cNvPr>
          <p:cNvSpPr/>
          <p:nvPr/>
        </p:nvSpPr>
        <p:spPr>
          <a:xfrm>
            <a:off x="4206240" y="850392"/>
            <a:ext cx="36210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Omnicanal</a:t>
            </a:r>
            <a:endParaRPr lang="en-US" sz="12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13EC6BC-B40E-290B-5F9B-188F83518617}"/>
              </a:ext>
            </a:extLst>
          </p:cNvPr>
          <p:cNvSpPr/>
          <p:nvPr/>
        </p:nvSpPr>
        <p:spPr>
          <a:xfrm>
            <a:off x="4242816" y="1243584"/>
            <a:ext cx="354787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Integração total: o cidadão tem a mesma experiência em qualquer canal que escolher. Mensagem, tom e identidade unificados.</a:t>
            </a:r>
            <a:endParaRPr lang="en-US" sz="105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7C783F9D-EA2A-1EB2-C652-DBA4004BE617}"/>
              </a:ext>
            </a:extLst>
          </p:cNvPr>
          <p:cNvSpPr/>
          <p:nvPr/>
        </p:nvSpPr>
        <p:spPr>
          <a:xfrm>
            <a:off x="292608" y="2039112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 prático de fluxo integrado para o mandato:</a:t>
            </a:r>
            <a:endParaRPr lang="en-US" sz="105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EA921044-0FA3-873E-4898-5DFD87A7C2F7}"/>
              </a:ext>
            </a:extLst>
          </p:cNvPr>
          <p:cNvSpPr/>
          <p:nvPr/>
        </p:nvSpPr>
        <p:spPr>
          <a:xfrm>
            <a:off x="292608" y="2377440"/>
            <a:ext cx="1430122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00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54E3444A-9D3B-544E-24FE-FC4A51401CAD}"/>
              </a:ext>
            </a:extLst>
          </p:cNvPr>
          <p:cNvSpPr/>
          <p:nvPr/>
        </p:nvSpPr>
        <p:spPr>
          <a:xfrm>
            <a:off x="292608" y="2377440"/>
            <a:ext cx="1430122" cy="2926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00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18E9DDF1-B85D-2A11-68CE-2DB2657556F2}"/>
              </a:ext>
            </a:extLst>
          </p:cNvPr>
          <p:cNvSpPr/>
          <p:nvPr/>
        </p:nvSpPr>
        <p:spPr>
          <a:xfrm>
            <a:off x="338328" y="2377440"/>
            <a:ext cx="133868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Reels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10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BC8F93A2-A005-1F10-8259-E7093F714B0F}"/>
              </a:ext>
            </a:extLst>
          </p:cNvPr>
          <p:cNvSpPr/>
          <p:nvPr/>
        </p:nvSpPr>
        <p:spPr>
          <a:xfrm>
            <a:off x="1466698" y="2368296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528ADACD-2D79-9F09-9763-5365499CD900}"/>
              </a:ext>
            </a:extLst>
          </p:cNvPr>
          <p:cNvSpPr/>
          <p:nvPr/>
        </p:nvSpPr>
        <p:spPr>
          <a:xfrm>
            <a:off x="356616" y="2724912"/>
            <a:ext cx="130210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visual de 30–60s sobre tema da semana</a:t>
            </a:r>
            <a:endParaRPr lang="en-US" sz="100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2178586A-7B7F-C523-AF2F-D474C0E500BE}"/>
              </a:ext>
            </a:extLst>
          </p:cNvPr>
          <p:cNvSpPr/>
          <p:nvPr/>
        </p:nvSpPr>
        <p:spPr>
          <a:xfrm>
            <a:off x="1832458" y="2377440"/>
            <a:ext cx="1430122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00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6B88E088-5858-4D43-3383-73F9E1E9B257}"/>
              </a:ext>
            </a:extLst>
          </p:cNvPr>
          <p:cNvSpPr/>
          <p:nvPr/>
        </p:nvSpPr>
        <p:spPr>
          <a:xfrm>
            <a:off x="1832458" y="2377440"/>
            <a:ext cx="1430122" cy="2926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 sz="100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56F0DFDE-8188-2611-813C-D7D8D1CB0ADE}"/>
              </a:ext>
            </a:extLst>
          </p:cNvPr>
          <p:cNvSpPr/>
          <p:nvPr/>
        </p:nvSpPr>
        <p:spPr>
          <a:xfrm>
            <a:off x="1878178" y="2377440"/>
            <a:ext cx="133868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Stories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10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34BF4C97-0C0D-8A5B-EB5E-7AB8A12C0D34}"/>
              </a:ext>
            </a:extLst>
          </p:cNvPr>
          <p:cNvSpPr/>
          <p:nvPr/>
        </p:nvSpPr>
        <p:spPr>
          <a:xfrm>
            <a:off x="3006547" y="2368296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6309400B-59DB-C1B7-36D5-7F0CCBE4E0C8}"/>
              </a:ext>
            </a:extLst>
          </p:cNvPr>
          <p:cNvSpPr/>
          <p:nvPr/>
        </p:nvSpPr>
        <p:spPr>
          <a:xfrm>
            <a:off x="1896466" y="2724912"/>
            <a:ext cx="130210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CTA: 'Salva e manda pro grupo'</a:t>
            </a:r>
            <a:endParaRPr lang="en-US" sz="100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39F66B55-ACE1-18FC-3A73-73E90D6BAE9F}"/>
              </a:ext>
            </a:extLst>
          </p:cNvPr>
          <p:cNvSpPr/>
          <p:nvPr/>
        </p:nvSpPr>
        <p:spPr>
          <a:xfrm>
            <a:off x="3372307" y="2377440"/>
            <a:ext cx="1430122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00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7D12CC52-C087-056A-FA9E-5133F3476337}"/>
              </a:ext>
            </a:extLst>
          </p:cNvPr>
          <p:cNvSpPr/>
          <p:nvPr/>
        </p:nvSpPr>
        <p:spPr>
          <a:xfrm>
            <a:off x="3372307" y="2377440"/>
            <a:ext cx="1430122" cy="292608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  <p:txBody>
          <a:bodyPr/>
          <a:lstStyle/>
          <a:p>
            <a:endParaRPr lang="pt-BR" sz="100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1FAC3AD9-B777-7A30-C0BC-DD6B05221BA5}"/>
              </a:ext>
            </a:extLst>
          </p:cNvPr>
          <p:cNvSpPr/>
          <p:nvPr/>
        </p:nvSpPr>
        <p:spPr>
          <a:xfrm>
            <a:off x="3418027" y="2377440"/>
            <a:ext cx="133868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</a:t>
            </a:r>
            <a:endParaRPr lang="en-US" sz="10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0584B8C7-05E8-3B1B-0E91-35E3C69E35EE}"/>
              </a:ext>
            </a:extLst>
          </p:cNvPr>
          <p:cNvSpPr/>
          <p:nvPr/>
        </p:nvSpPr>
        <p:spPr>
          <a:xfrm>
            <a:off x="4546397" y="2368296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9B3CD06C-73D5-FE26-4329-DD936F17AB50}"/>
              </a:ext>
            </a:extLst>
          </p:cNvPr>
          <p:cNvSpPr/>
          <p:nvPr/>
        </p:nvSpPr>
        <p:spPr>
          <a:xfrm>
            <a:off x="3436315" y="2724912"/>
            <a:ext cx="130210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 do Reels + mensagem direta para listas de transmissão</a:t>
            </a:r>
            <a:endParaRPr lang="en-US" sz="1000" dirty="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85BA0FD0-7D1A-55E1-8ED5-D6352DEB3060}"/>
              </a:ext>
            </a:extLst>
          </p:cNvPr>
          <p:cNvSpPr/>
          <p:nvPr/>
        </p:nvSpPr>
        <p:spPr>
          <a:xfrm>
            <a:off x="4912157" y="2377440"/>
            <a:ext cx="1430122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00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411242A4-F619-DE4C-8CAF-5A865BC21F94}"/>
              </a:ext>
            </a:extLst>
          </p:cNvPr>
          <p:cNvSpPr/>
          <p:nvPr/>
        </p:nvSpPr>
        <p:spPr>
          <a:xfrm>
            <a:off x="4912157" y="2377440"/>
            <a:ext cx="1430122" cy="292608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 sz="100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DA6913AC-FF8A-0C88-5C76-6EA836644F42}"/>
              </a:ext>
            </a:extLst>
          </p:cNvPr>
          <p:cNvSpPr/>
          <p:nvPr/>
        </p:nvSpPr>
        <p:spPr>
          <a:xfrm>
            <a:off x="4957877" y="2377440"/>
            <a:ext cx="133868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Grupos</a:t>
            </a:r>
            <a:endParaRPr lang="en-US" sz="10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B8A6FE81-32CD-A201-BCA6-37117E1A783D}"/>
              </a:ext>
            </a:extLst>
          </p:cNvPr>
          <p:cNvSpPr/>
          <p:nvPr/>
        </p:nvSpPr>
        <p:spPr>
          <a:xfrm>
            <a:off x="6086246" y="2368296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AA05BC25-6D3C-9F70-64F3-3560698AD51F}"/>
              </a:ext>
            </a:extLst>
          </p:cNvPr>
          <p:cNvSpPr/>
          <p:nvPr/>
        </p:nvSpPr>
        <p:spPr>
          <a:xfrm>
            <a:off x="4976165" y="2724912"/>
            <a:ext cx="130210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longo com contexto para o público mais maduro</a:t>
            </a:r>
            <a:endParaRPr lang="en-US" sz="100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D4630EF0-CF8E-AB04-60F7-5C3E4791B4C6}"/>
              </a:ext>
            </a:extLst>
          </p:cNvPr>
          <p:cNvSpPr/>
          <p:nvPr/>
        </p:nvSpPr>
        <p:spPr>
          <a:xfrm>
            <a:off x="6452006" y="2377440"/>
            <a:ext cx="1430122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000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A623805C-F3F6-54D3-2E32-CDC2508F609B}"/>
              </a:ext>
            </a:extLst>
          </p:cNvPr>
          <p:cNvSpPr/>
          <p:nvPr/>
        </p:nvSpPr>
        <p:spPr>
          <a:xfrm>
            <a:off x="6452006" y="2377440"/>
            <a:ext cx="1430122" cy="292608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pt-BR" sz="100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AD87ABA3-5DE5-0D53-3A30-458AFF0CE5F8}"/>
              </a:ext>
            </a:extLst>
          </p:cNvPr>
          <p:cNvSpPr/>
          <p:nvPr/>
        </p:nvSpPr>
        <p:spPr>
          <a:xfrm>
            <a:off x="6497726" y="2377440"/>
            <a:ext cx="133868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Shorts</a:t>
            </a:r>
            <a:endParaRPr lang="en-US" sz="100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3B2878D2-85CF-B44D-4C8C-FF2266593387}"/>
              </a:ext>
            </a:extLst>
          </p:cNvPr>
          <p:cNvSpPr/>
          <p:nvPr/>
        </p:nvSpPr>
        <p:spPr>
          <a:xfrm>
            <a:off x="7626096" y="2368296"/>
            <a:ext cx="228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55A0BF6B-36F4-FFF7-4AF4-34AE83CAC603}"/>
              </a:ext>
            </a:extLst>
          </p:cNvPr>
          <p:cNvSpPr/>
          <p:nvPr/>
        </p:nvSpPr>
        <p:spPr>
          <a:xfrm>
            <a:off x="6516014" y="2724912"/>
            <a:ext cx="1302106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Reaproveitamento do Reels para ampliar alcance no YouTube</a:t>
            </a:r>
            <a:endParaRPr lang="en-US" sz="1000" dirty="0"/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A395E62F-783A-C858-07D9-4D47F1E22577}"/>
              </a:ext>
            </a:extLst>
          </p:cNvPr>
          <p:cNvSpPr/>
          <p:nvPr/>
        </p:nvSpPr>
        <p:spPr>
          <a:xfrm>
            <a:off x="324612" y="3727011"/>
            <a:ext cx="7589520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0472825B-C8B9-7122-6B45-FD7A94AC384F}"/>
              </a:ext>
            </a:extLst>
          </p:cNvPr>
          <p:cNvSpPr/>
          <p:nvPr/>
        </p:nvSpPr>
        <p:spPr>
          <a:xfrm>
            <a:off x="429768" y="3739896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Consistência de linguagem e design entre canais aumenta em até 3x o reconhecimento da marca.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041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E1C95D0D-D6AE-C6A8-BBEC-2B26E9D69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>
            <a:extLst>
              <a:ext uri="{FF2B5EF4-FFF2-40B4-BE49-F238E27FC236}">
                <a16:creationId xmlns:a16="http://schemas.microsoft.com/office/drawing/2014/main" id="{32ECCA3B-E2CA-3E11-4CD6-E7DC8D4C02D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3D8993C6-EA79-5032-267A-4AED7130E9CE}"/>
              </a:ext>
            </a:extLst>
          </p:cNvPr>
          <p:cNvSpPr/>
          <p:nvPr/>
        </p:nvSpPr>
        <p:spPr>
          <a:xfrm>
            <a:off x="731520" y="1325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0B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4</a:t>
            </a:r>
            <a:endParaRPr lang="en-US" sz="1100" dirty="0">
              <a:solidFill>
                <a:srgbClr val="00BCFF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C342DC2-A69A-3837-A06F-179541DD6A27}"/>
              </a:ext>
            </a:extLst>
          </p:cNvPr>
          <p:cNvSpPr/>
          <p:nvPr/>
        </p:nvSpPr>
        <p:spPr>
          <a:xfrm>
            <a:off x="731520" y="1719072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Estratégico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Mídias Sociais — Parte 2</a:t>
            </a:r>
            <a:endParaRPr lang="en-US" sz="26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7EF871C-71E5-45FC-6BC2-F0D74E01BAFF}"/>
              </a:ext>
            </a:extLst>
          </p:cNvPr>
          <p:cNvSpPr/>
          <p:nvPr/>
        </p:nvSpPr>
        <p:spPr>
          <a:xfrm>
            <a:off x="731520" y="3200400"/>
            <a:ext cx="27432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B5BB7CA-702B-FF53-6DA3-97B0E4E806B4}"/>
              </a:ext>
            </a:extLst>
          </p:cNvPr>
          <p:cNvSpPr/>
          <p:nvPr/>
        </p:nvSpPr>
        <p:spPr>
          <a:xfrm>
            <a:off x="731520" y="3319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  ·  Conteúdo estratégico · Otimização · Linhas editoriais · Atividade prática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3532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7839B6BD-93E0-B352-7A88-E5DECC850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2A3DFF3F-36F8-3833-D8EB-F8E3099CD98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89701DBE-603D-894E-2CFB-5F633366A97D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D909CCA-FD24-75A9-3FAD-385143C31623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23D85DC-8A44-EB51-3A16-65329211281A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7a  ·  Criando Conteúdos </a:t>
            </a:r>
            <a:r>
              <a:rPr lang="en-US" sz="17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Estratégicos</a:t>
            </a: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</a:p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Jornada do Conteúdo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9F1A2B6-AFB4-26C1-D37C-FECED44E4893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3FCB9FB-7FA3-54E9-292D-C2B94DE8CD45}"/>
              </a:ext>
            </a:extLst>
          </p:cNvPr>
          <p:cNvSpPr/>
          <p:nvPr/>
        </p:nvSpPr>
        <p:spPr>
          <a:xfrm>
            <a:off x="292608" y="850392"/>
            <a:ext cx="7589520" cy="868680"/>
          </a:xfrm>
          <a:prstGeom prst="rect">
            <a:avLst/>
          </a:prstGeom>
          <a:solidFill>
            <a:srgbClr val="0A1628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6B6D6F4-0DB1-4AA5-62CF-D6EAEAEA57EE}"/>
              </a:ext>
            </a:extLst>
          </p:cNvPr>
          <p:cNvSpPr/>
          <p:nvPr/>
        </p:nvSpPr>
        <p:spPr>
          <a:xfrm>
            <a:off x="384048" y="886968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ATRAÇÃO</a:t>
            </a:r>
            <a:endParaRPr lang="en-US" sz="11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CE94B82-E06F-C1BD-F587-9F95C1D6F23E}"/>
              </a:ext>
            </a:extLst>
          </p:cNvPr>
          <p:cNvSpPr/>
          <p:nvPr/>
        </p:nvSpPr>
        <p:spPr>
          <a:xfrm>
            <a:off x="6213764" y="886968"/>
            <a:ext cx="15952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TOPO</a:t>
            </a:r>
            <a:endParaRPr lang="en-US" sz="18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D9930B9-E452-8C73-7553-D1B3F5C6A634}"/>
              </a:ext>
            </a:extLst>
          </p:cNvPr>
          <p:cNvSpPr/>
          <p:nvPr/>
        </p:nvSpPr>
        <p:spPr>
          <a:xfrm>
            <a:off x="411480" y="1257300"/>
            <a:ext cx="74066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cidadão ainda não te conhece. Conteúdo que gera curiosidade, identificação e alcance orgânico.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Formatos: Reels virais, frases de impacto, curiosidades da sua área, bastidores do mandato.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5AA56409-537A-E638-683C-8A3297E3FF9A}"/>
              </a:ext>
            </a:extLst>
          </p:cNvPr>
          <p:cNvSpPr/>
          <p:nvPr/>
        </p:nvSpPr>
        <p:spPr>
          <a:xfrm>
            <a:off x="1252728" y="1828800"/>
            <a:ext cx="5669280" cy="868680"/>
          </a:xfrm>
          <a:prstGeom prst="rect">
            <a:avLst/>
          </a:prstGeom>
          <a:solidFill>
            <a:srgbClr val="2471A3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C52A5C26-0B1C-BDB4-4129-F15CFD10D31C}"/>
              </a:ext>
            </a:extLst>
          </p:cNvPr>
          <p:cNvSpPr/>
          <p:nvPr/>
        </p:nvSpPr>
        <p:spPr>
          <a:xfrm>
            <a:off x="1344167" y="1865376"/>
            <a:ext cx="184584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RELACIONAMENTO</a:t>
            </a:r>
            <a:endParaRPr lang="en-US" sz="11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B86B0DD2-1928-2AC6-DF18-06AF09735CF0}"/>
              </a:ext>
            </a:extLst>
          </p:cNvPr>
          <p:cNvSpPr/>
          <p:nvPr/>
        </p:nvSpPr>
        <p:spPr>
          <a:xfrm>
            <a:off x="5538355" y="1865376"/>
            <a:ext cx="131050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MEIO</a:t>
            </a:r>
            <a:endParaRPr lang="en-US" sz="18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D3C3276-8719-0C30-7C88-A4C7E2F4B0D5}"/>
              </a:ext>
            </a:extLst>
          </p:cNvPr>
          <p:cNvSpPr/>
          <p:nvPr/>
        </p:nvSpPr>
        <p:spPr>
          <a:xfrm>
            <a:off x="1252728" y="2195911"/>
            <a:ext cx="60125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cidadão já te conhece. Agora precisa confiar. Conteúdo que aprofunda, humaniza e prova valor.</a:t>
            </a:r>
            <a:endParaRPr lang="en-US" sz="1000" dirty="0"/>
          </a:p>
          <a:p>
            <a:pPr marL="0" indent="0">
              <a:buNone/>
            </a:pPr>
            <a:r>
              <a:rPr lang="en-US" sz="1000" dirty="0" err="1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Formatos</a:t>
            </a:r>
            <a:r>
              <a:rPr lang="en-US" sz="10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Lives de prestação de contas, carrosséis educativos, histórias de impacto real.</a:t>
            </a:r>
            <a:endParaRPr lang="en-US" sz="1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F52A7FD-B57C-B060-F0E0-FDCF4A3F6B8D}"/>
              </a:ext>
            </a:extLst>
          </p:cNvPr>
          <p:cNvSpPr/>
          <p:nvPr/>
        </p:nvSpPr>
        <p:spPr>
          <a:xfrm>
            <a:off x="2212848" y="2807208"/>
            <a:ext cx="3749040" cy="868680"/>
          </a:xfrm>
          <a:prstGeom prst="rect">
            <a:avLst/>
          </a:prstGeom>
          <a:solidFill>
            <a:srgbClr val="E8651A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26B5F07-AFDF-C645-7FC6-50A7C9DA8F35}"/>
              </a:ext>
            </a:extLst>
          </p:cNvPr>
          <p:cNvSpPr/>
          <p:nvPr/>
        </p:nvSpPr>
        <p:spPr>
          <a:xfrm>
            <a:off x="2304288" y="2781231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CONVERSÃO</a:t>
            </a:r>
            <a:endParaRPr lang="en-US" sz="11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7D1DCF77-C6CE-4B0D-E2DB-B18DF31B72EC}"/>
              </a:ext>
            </a:extLst>
          </p:cNvPr>
          <p:cNvSpPr/>
          <p:nvPr/>
        </p:nvSpPr>
        <p:spPr>
          <a:xfrm>
            <a:off x="4395770" y="2793180"/>
            <a:ext cx="156611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FUNDO</a:t>
            </a:r>
            <a:endParaRPr lang="en-US" sz="18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99AA234C-A9DB-984E-8B7A-1FED832D8DD4}"/>
              </a:ext>
            </a:extLst>
          </p:cNvPr>
          <p:cNvSpPr/>
          <p:nvPr/>
        </p:nvSpPr>
        <p:spPr>
          <a:xfrm>
            <a:off x="2304288" y="3173072"/>
            <a:ext cx="3657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cidadão já confia. Agora é o momento de agir: assinar, comparecer, compartilhar, apoiar.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E8E8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Formatos: CTA direto, depoimentos, convite para evento, link de cadastro ou petição.</a:t>
            </a:r>
            <a:endParaRPr lang="en-US" sz="9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A55BDACA-F983-D011-445A-754B8796D747}"/>
              </a:ext>
            </a:extLst>
          </p:cNvPr>
          <p:cNvSpPr/>
          <p:nvPr/>
        </p:nvSpPr>
        <p:spPr>
          <a:xfrm>
            <a:off x="619298" y="3855235"/>
            <a:ext cx="7117773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7FB678F2-5F47-1D98-C765-5CC2BAF091F0}"/>
              </a:ext>
            </a:extLst>
          </p:cNvPr>
          <p:cNvSpPr/>
          <p:nvPr/>
        </p:nvSpPr>
        <p:spPr>
          <a:xfrm>
            <a:off x="619298" y="3874770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Conteúdo sem funil é como falar para todo mundo e não alcançar ninguém. Defina em qual etapa cada post se encaixa.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05064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390A551D-0D03-F536-B31B-095D44913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1D5C4DFF-7D08-D2B1-7BE7-C87220C1D76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344252EC-94E7-8722-3DE3-EBC2FE276BE6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E5998F8-2D46-ADC1-F90F-FC9E211B6B34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95CC904-EA6F-2BEF-D30E-FAE4F2CEF456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Tipos de Conteúdo Estratégico para o Mandato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891ACA2-A3C6-B6C7-6887-7C2D1F1FEC81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7a</a:t>
            </a:r>
            <a:endParaRPr lang="en-US" sz="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A524C99-F182-0FC1-1213-1D753BD09EEC}"/>
              </a:ext>
            </a:extLst>
          </p:cNvPr>
          <p:cNvSpPr/>
          <p:nvPr/>
        </p:nvSpPr>
        <p:spPr>
          <a:xfrm>
            <a:off x="292608" y="850392"/>
            <a:ext cx="7589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cada objetivo, existe um formato mais eficaz. Variar os tipos evita monotonia e aumenta o alcance.</a:t>
            </a:r>
            <a:endParaRPr lang="en-US" sz="105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ED204537-511C-9AD1-639D-447E9FE55220}"/>
              </a:ext>
            </a:extLst>
          </p:cNvPr>
          <p:cNvSpPr/>
          <p:nvPr/>
        </p:nvSpPr>
        <p:spPr>
          <a:xfrm>
            <a:off x="292608" y="1261872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8E4AD50-98D3-82B3-5B48-65C930649213}"/>
              </a:ext>
            </a:extLst>
          </p:cNvPr>
          <p:cNvSpPr/>
          <p:nvPr/>
        </p:nvSpPr>
        <p:spPr>
          <a:xfrm>
            <a:off x="292608" y="1261872"/>
            <a:ext cx="45720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C2ABF49-6783-80C9-555B-4F53405E12BC}"/>
              </a:ext>
            </a:extLst>
          </p:cNvPr>
          <p:cNvSpPr/>
          <p:nvPr/>
        </p:nvSpPr>
        <p:spPr>
          <a:xfrm>
            <a:off x="402336" y="1316736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📚  Educativo</a:t>
            </a:r>
            <a:endParaRPr lang="en-US" sz="1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6038ABF-5665-C8A0-3FD1-DF35BF29A70E}"/>
              </a:ext>
            </a:extLst>
          </p:cNvPr>
          <p:cNvSpPr/>
          <p:nvPr/>
        </p:nvSpPr>
        <p:spPr>
          <a:xfrm>
            <a:off x="402336" y="1591056"/>
            <a:ext cx="355701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Explica como funciona algo do seu mandato ou da política. Gera autoridade e salvamentos.</a:t>
            </a:r>
            <a:endParaRPr lang="en-US" sz="9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362BD0A-FFE5-229B-EDC0-3D41EE3E5F67}"/>
              </a:ext>
            </a:extLst>
          </p:cNvPr>
          <p:cNvSpPr/>
          <p:nvPr/>
        </p:nvSpPr>
        <p:spPr>
          <a:xfrm>
            <a:off x="402336" y="1901952"/>
            <a:ext cx="35570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Formato: Carrossel, thread, vídeo explicativo</a:t>
            </a:r>
            <a:endParaRPr lang="en-US" sz="85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6DB35E1-EF35-6B01-43D5-F03CA2BC8B0F}"/>
              </a:ext>
            </a:extLst>
          </p:cNvPr>
          <p:cNvSpPr/>
          <p:nvPr/>
        </p:nvSpPr>
        <p:spPr>
          <a:xfrm>
            <a:off x="4142232" y="1261872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E3DB92D9-2BC4-3B82-FD08-1127E70DA42D}"/>
              </a:ext>
            </a:extLst>
          </p:cNvPr>
          <p:cNvSpPr/>
          <p:nvPr/>
        </p:nvSpPr>
        <p:spPr>
          <a:xfrm>
            <a:off x="4142232" y="1261872"/>
            <a:ext cx="45720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279C3DD-6AC4-8460-CBC5-74A2E9F03B88}"/>
              </a:ext>
            </a:extLst>
          </p:cNvPr>
          <p:cNvSpPr/>
          <p:nvPr/>
        </p:nvSpPr>
        <p:spPr>
          <a:xfrm>
            <a:off x="4251960" y="1316736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✨  Inspiracional</a:t>
            </a:r>
            <a:endParaRPr lang="en-US" sz="10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F091F9B-3499-FC39-3D26-3671FAADDE03}"/>
              </a:ext>
            </a:extLst>
          </p:cNvPr>
          <p:cNvSpPr/>
          <p:nvPr/>
        </p:nvSpPr>
        <p:spPr>
          <a:xfrm>
            <a:off x="4251960" y="1591056"/>
            <a:ext cx="355701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Conecta com valores, sonhos e emoções. Gera compartilhamento orgânico e identificação.</a:t>
            </a:r>
            <a:endParaRPr lang="en-US" sz="9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229CEC9-E15D-5303-1665-A521F5BE4626}"/>
              </a:ext>
            </a:extLst>
          </p:cNvPr>
          <p:cNvSpPr/>
          <p:nvPr/>
        </p:nvSpPr>
        <p:spPr>
          <a:xfrm>
            <a:off x="4251960" y="1901952"/>
            <a:ext cx="35570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Formato: Reels com frase, story com reflexão</a:t>
            </a:r>
            <a:endParaRPr lang="en-US" sz="8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D51F180E-C4B3-9764-1A56-38063683D805}"/>
              </a:ext>
            </a:extLst>
          </p:cNvPr>
          <p:cNvSpPr/>
          <p:nvPr/>
        </p:nvSpPr>
        <p:spPr>
          <a:xfrm>
            <a:off x="292608" y="2167128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FC029041-4EEB-B416-5B30-404CD2E1FA5F}"/>
              </a:ext>
            </a:extLst>
          </p:cNvPr>
          <p:cNvSpPr/>
          <p:nvPr/>
        </p:nvSpPr>
        <p:spPr>
          <a:xfrm>
            <a:off x="292608" y="2167128"/>
            <a:ext cx="45720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672E6218-9F75-6972-58EA-CC77F3699691}"/>
              </a:ext>
            </a:extLst>
          </p:cNvPr>
          <p:cNvSpPr/>
          <p:nvPr/>
        </p:nvSpPr>
        <p:spPr>
          <a:xfrm>
            <a:off x="402336" y="2221992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🎬  Bastidores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062CFC3E-2639-F664-0972-AAFABA1521D3}"/>
              </a:ext>
            </a:extLst>
          </p:cNvPr>
          <p:cNvSpPr/>
          <p:nvPr/>
        </p:nvSpPr>
        <p:spPr>
          <a:xfrm>
            <a:off x="402336" y="2496312"/>
            <a:ext cx="355701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 o que acontece nos bastidores do trabalho. Humaniza e gera proximidade.</a:t>
            </a:r>
            <a:endParaRPr lang="en-US" sz="9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A350C67-83CE-E579-9ADF-D5C549580199}"/>
              </a:ext>
            </a:extLst>
          </p:cNvPr>
          <p:cNvSpPr/>
          <p:nvPr/>
        </p:nvSpPr>
        <p:spPr>
          <a:xfrm>
            <a:off x="402336" y="2807208"/>
            <a:ext cx="35570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Formato: Stories espontâneos, vídeo informal</a:t>
            </a:r>
            <a:endParaRPr lang="en-US" sz="85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CA1AA7C5-0094-1E38-D779-E78EBDC984EA}"/>
              </a:ext>
            </a:extLst>
          </p:cNvPr>
          <p:cNvSpPr/>
          <p:nvPr/>
        </p:nvSpPr>
        <p:spPr>
          <a:xfrm>
            <a:off x="4142232" y="2167128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1A3E8C51-C25F-6559-E010-CAB6791487B8}"/>
              </a:ext>
            </a:extLst>
          </p:cNvPr>
          <p:cNvSpPr/>
          <p:nvPr/>
        </p:nvSpPr>
        <p:spPr>
          <a:xfrm>
            <a:off x="4142232" y="2167128"/>
            <a:ext cx="45720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14EF815D-6FE8-1E6F-DBEE-772A1B841389}"/>
              </a:ext>
            </a:extLst>
          </p:cNvPr>
          <p:cNvSpPr/>
          <p:nvPr/>
        </p:nvSpPr>
        <p:spPr>
          <a:xfrm>
            <a:off x="4251960" y="2221992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Prova Social</a:t>
            </a:r>
            <a:endParaRPr lang="en-US" sz="10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B7403F28-1AE4-5B81-F39A-C39E2F0A5C63}"/>
              </a:ext>
            </a:extLst>
          </p:cNvPr>
          <p:cNvSpPr/>
          <p:nvPr/>
        </p:nvSpPr>
        <p:spPr>
          <a:xfrm>
            <a:off x="4251960" y="2496312"/>
            <a:ext cx="355701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Depoimentos, resultados concretos, entregas realizadas. Constrói confiança progressiva.</a:t>
            </a:r>
            <a:endParaRPr lang="en-US" sz="9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81E1887A-0B51-320D-CE8E-984430361AB4}"/>
              </a:ext>
            </a:extLst>
          </p:cNvPr>
          <p:cNvSpPr/>
          <p:nvPr/>
        </p:nvSpPr>
        <p:spPr>
          <a:xfrm>
            <a:off x="4251960" y="2807208"/>
            <a:ext cx="35570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Formato: Print de elogio, vídeo de beneficiado</a:t>
            </a:r>
            <a:endParaRPr lang="en-US" sz="850" dirty="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91D3CC6B-E179-CB25-3F9A-6D65D595C30C}"/>
              </a:ext>
            </a:extLst>
          </p:cNvPr>
          <p:cNvSpPr/>
          <p:nvPr/>
        </p:nvSpPr>
        <p:spPr>
          <a:xfrm>
            <a:off x="292608" y="3072384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B9FB5519-EEE2-E9A2-D5AF-55EE59C0C70D}"/>
              </a:ext>
            </a:extLst>
          </p:cNvPr>
          <p:cNvSpPr/>
          <p:nvPr/>
        </p:nvSpPr>
        <p:spPr>
          <a:xfrm>
            <a:off x="292608" y="3072384"/>
            <a:ext cx="45720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73927361-8314-B710-E9FD-C8A6AC033768}"/>
              </a:ext>
            </a:extLst>
          </p:cNvPr>
          <p:cNvSpPr/>
          <p:nvPr/>
        </p:nvSpPr>
        <p:spPr>
          <a:xfrm>
            <a:off x="402336" y="3127248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🏛️  Institucional</a:t>
            </a:r>
            <a:endParaRPr lang="en-US" sz="100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B5CEC56-4B66-10FC-B84B-DB78FD21AF3A}"/>
              </a:ext>
            </a:extLst>
          </p:cNvPr>
          <p:cNvSpPr/>
          <p:nvPr/>
        </p:nvSpPr>
        <p:spPr>
          <a:xfrm>
            <a:off x="402336" y="3401568"/>
            <a:ext cx="355701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Prestação de contas, participação em sessões, projetos aprovados. Transparência ativa.</a:t>
            </a:r>
            <a:endParaRPr lang="en-US" sz="9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2AC21408-39E5-07A6-5E86-7EF9FA49A177}"/>
              </a:ext>
            </a:extLst>
          </p:cNvPr>
          <p:cNvSpPr/>
          <p:nvPr/>
        </p:nvSpPr>
        <p:spPr>
          <a:xfrm>
            <a:off x="402336" y="3712464"/>
            <a:ext cx="35570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Formato: Post formal com dados e fonte</a:t>
            </a:r>
            <a:endParaRPr lang="en-US" sz="850" dirty="0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11F08582-A855-1E2A-BF50-38502E6079FB}"/>
              </a:ext>
            </a:extLst>
          </p:cNvPr>
          <p:cNvSpPr/>
          <p:nvPr/>
        </p:nvSpPr>
        <p:spPr>
          <a:xfrm>
            <a:off x="4142232" y="3072384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2656EBD4-31C8-5ADC-E052-A98714A85C38}"/>
              </a:ext>
            </a:extLst>
          </p:cNvPr>
          <p:cNvSpPr/>
          <p:nvPr/>
        </p:nvSpPr>
        <p:spPr>
          <a:xfrm>
            <a:off x="4142232" y="3072384"/>
            <a:ext cx="45720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B0C7D9D0-A7C9-5610-E7E1-952F0D561121}"/>
              </a:ext>
            </a:extLst>
          </p:cNvPr>
          <p:cNvSpPr/>
          <p:nvPr/>
        </p:nvSpPr>
        <p:spPr>
          <a:xfrm>
            <a:off x="4251960" y="3127248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📣  CTA Direto</a:t>
            </a:r>
            <a:endParaRPr lang="en-US" sz="100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1C494C99-9CE3-5834-B6E0-BD04842D3917}"/>
              </a:ext>
            </a:extLst>
          </p:cNvPr>
          <p:cNvSpPr/>
          <p:nvPr/>
        </p:nvSpPr>
        <p:spPr>
          <a:xfrm>
            <a:off x="4251960" y="3401568"/>
            <a:ext cx="3557016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Chamada clara para uma ação: votar, assinar, comparecer, compartilhar, salvar.</a:t>
            </a:r>
            <a:endParaRPr lang="en-US" sz="9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165626D1-9EC0-9FB9-E1C2-1118C893FE30}"/>
              </a:ext>
            </a:extLst>
          </p:cNvPr>
          <p:cNvSpPr/>
          <p:nvPr/>
        </p:nvSpPr>
        <p:spPr>
          <a:xfrm>
            <a:off x="4251960" y="3712464"/>
            <a:ext cx="355701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Formato: Story com link, Reels com CTA explícito</a:t>
            </a: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362596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438C2F14-0793-4088-CFFB-BB9A140E8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B5935C45-F9D5-9A0A-DFB6-A5A11847271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938D9F0E-90C0-3DEA-F1BA-E3F2B62BD296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25835048-1EB9-4830-28A8-425BF531BFD9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E4C8BE2-9F41-9451-EAD6-F98706837A49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7b  ·  Otimização de Conteúdos Densos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FFA74BF-C47C-491B-2905-63335C288EFF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7b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BED79EE2-B4BF-666D-2F8B-F775CA617C75}"/>
              </a:ext>
            </a:extLst>
          </p:cNvPr>
          <p:cNvSpPr/>
          <p:nvPr/>
        </p:nvSpPr>
        <p:spPr>
          <a:xfrm>
            <a:off x="292608" y="850392"/>
            <a:ext cx="7589520" cy="457200"/>
          </a:xfrm>
          <a:prstGeom prst="rect">
            <a:avLst/>
          </a:prstGeom>
          <a:solidFill>
            <a:srgbClr val="EAF0FB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87C824A-111D-DBE0-B011-CA3743368147}"/>
              </a:ext>
            </a:extLst>
          </p:cNvPr>
          <p:cNvSpPr/>
          <p:nvPr/>
        </p:nvSpPr>
        <p:spPr>
          <a:xfrm>
            <a:off x="292608" y="850392"/>
            <a:ext cx="54864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E2F0DFF-44BF-EC3C-EED9-6DF6A98AF153}"/>
              </a:ext>
            </a:extLst>
          </p:cNvPr>
          <p:cNvSpPr/>
          <p:nvPr/>
        </p:nvSpPr>
        <p:spPr>
          <a:xfrm>
            <a:off x="420624" y="850392"/>
            <a:ext cx="7406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denso = lives, sessões plenárias, entrevistas, discursos, relatórios.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segredo: transformar 1 hora de conteúdo raiz em 10 peças menores.</a:t>
            </a:r>
            <a:endParaRPr lang="en-US" sz="105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8CCA7BF1-6E83-B17B-1126-B75E68EDAB4E}"/>
              </a:ext>
            </a:extLst>
          </p:cNvPr>
          <p:cNvSpPr/>
          <p:nvPr/>
        </p:nvSpPr>
        <p:spPr>
          <a:xfrm>
            <a:off x="292608" y="1408176"/>
            <a:ext cx="758952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BB1B159-558C-C466-7D89-0485AB228AD0}"/>
              </a:ext>
            </a:extLst>
          </p:cNvPr>
          <p:cNvSpPr/>
          <p:nvPr/>
        </p:nvSpPr>
        <p:spPr>
          <a:xfrm>
            <a:off x="292608" y="1408176"/>
            <a:ext cx="475488" cy="493776"/>
          </a:xfrm>
          <a:prstGeom prst="rect">
            <a:avLst/>
          </a:prstGeom>
          <a:solidFill>
            <a:srgbClr val="0A1628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43C5E57C-927D-5703-4CA5-A856E68B1F03}"/>
              </a:ext>
            </a:extLst>
          </p:cNvPr>
          <p:cNvSpPr/>
          <p:nvPr/>
        </p:nvSpPr>
        <p:spPr>
          <a:xfrm>
            <a:off x="292608" y="1408176"/>
            <a:ext cx="47548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2516A5A-5C1F-743A-320C-94FDBFF98DBA}"/>
              </a:ext>
            </a:extLst>
          </p:cNvPr>
          <p:cNvSpPr/>
          <p:nvPr/>
        </p:nvSpPr>
        <p:spPr>
          <a:xfrm>
            <a:off x="859536" y="1472184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Grave o conteúdo raiz</a:t>
            </a:r>
            <a:endParaRPr lang="en-US" sz="105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423E10A-4756-ACFE-A83F-5DE25E1FAA22}"/>
              </a:ext>
            </a:extLst>
          </p:cNvPr>
          <p:cNvSpPr/>
          <p:nvPr/>
        </p:nvSpPr>
        <p:spPr>
          <a:xfrm>
            <a:off x="859536" y="1682496"/>
            <a:ext cx="69311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Live, sessão, palestra ou entrevista. Quanto mais longo e rico, mais material você terá para fatiar.</a:t>
            </a:r>
            <a:endParaRPr lang="en-US" sz="9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E8F5088-4BB3-6E66-9FA5-F854FF82CB59}"/>
              </a:ext>
            </a:extLst>
          </p:cNvPr>
          <p:cNvSpPr/>
          <p:nvPr/>
        </p:nvSpPr>
        <p:spPr>
          <a:xfrm>
            <a:off x="292608" y="1965960"/>
            <a:ext cx="7589520" cy="493776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5D31501B-8E82-F3D6-6F8D-0F9639C7DB23}"/>
              </a:ext>
            </a:extLst>
          </p:cNvPr>
          <p:cNvSpPr/>
          <p:nvPr/>
        </p:nvSpPr>
        <p:spPr>
          <a:xfrm>
            <a:off x="292608" y="1965960"/>
            <a:ext cx="475488" cy="493776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DDA4A11E-7888-BF3B-A6E2-573DF82FE539}"/>
              </a:ext>
            </a:extLst>
          </p:cNvPr>
          <p:cNvSpPr/>
          <p:nvPr/>
        </p:nvSpPr>
        <p:spPr>
          <a:xfrm>
            <a:off x="292608" y="1965960"/>
            <a:ext cx="47548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160D474-040C-5A22-1D46-160AB1FA8741}"/>
              </a:ext>
            </a:extLst>
          </p:cNvPr>
          <p:cNvSpPr/>
          <p:nvPr/>
        </p:nvSpPr>
        <p:spPr>
          <a:xfrm>
            <a:off x="859536" y="2029968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Identifique os melhores trechos</a:t>
            </a:r>
            <a:endParaRPr lang="en-US" sz="105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3FD9EED9-12F6-9D79-D6D6-170132F33D66}"/>
              </a:ext>
            </a:extLst>
          </p:cNvPr>
          <p:cNvSpPr/>
          <p:nvPr/>
        </p:nvSpPr>
        <p:spPr>
          <a:xfrm>
            <a:off x="859536" y="2240280"/>
            <a:ext cx="69311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Momentos de impacto emocional, dados relevantes, frases memoráveis e histórias curtas que funcionam sozinhas.</a:t>
            </a:r>
            <a:endParaRPr lang="en-US" sz="95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0B5AF475-6272-4F62-3F1F-45089AAD3AE4}"/>
              </a:ext>
            </a:extLst>
          </p:cNvPr>
          <p:cNvSpPr/>
          <p:nvPr/>
        </p:nvSpPr>
        <p:spPr>
          <a:xfrm>
            <a:off x="292608" y="2523744"/>
            <a:ext cx="758952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B57A8EBA-7994-4343-CE7B-874BDFCB68BC}"/>
              </a:ext>
            </a:extLst>
          </p:cNvPr>
          <p:cNvSpPr/>
          <p:nvPr/>
        </p:nvSpPr>
        <p:spPr>
          <a:xfrm>
            <a:off x="292608" y="2523744"/>
            <a:ext cx="475488" cy="493776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03C21C54-1E4E-3049-5F0C-785860995EBE}"/>
              </a:ext>
            </a:extLst>
          </p:cNvPr>
          <p:cNvSpPr/>
          <p:nvPr/>
        </p:nvSpPr>
        <p:spPr>
          <a:xfrm>
            <a:off x="292608" y="2523744"/>
            <a:ext cx="47548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146CEBB3-020A-E3C2-C1E8-012804E05FEB}"/>
              </a:ext>
            </a:extLst>
          </p:cNvPr>
          <p:cNvSpPr/>
          <p:nvPr/>
        </p:nvSpPr>
        <p:spPr>
          <a:xfrm>
            <a:off x="859536" y="2587752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Corte com CapCut ou OpusClip</a:t>
            </a:r>
            <a:endParaRPr lang="en-US" sz="105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9FAC2595-7AAF-0C53-631A-89291FE84BFE}"/>
              </a:ext>
            </a:extLst>
          </p:cNvPr>
          <p:cNvSpPr/>
          <p:nvPr/>
        </p:nvSpPr>
        <p:spPr>
          <a:xfrm>
            <a:off x="859536" y="2798064"/>
            <a:ext cx="69311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OpusClip usa IA para identificar automaticamente os melhores trechos. CapCut adiciona legenda automática em segundos.</a:t>
            </a:r>
            <a:endParaRPr lang="en-US" sz="95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86D813B3-F717-82D1-01C3-5DE9B7624F37}"/>
              </a:ext>
            </a:extLst>
          </p:cNvPr>
          <p:cNvSpPr/>
          <p:nvPr/>
        </p:nvSpPr>
        <p:spPr>
          <a:xfrm>
            <a:off x="292608" y="3081528"/>
            <a:ext cx="7589520" cy="493776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F413F793-F132-4C81-3E70-3D84C73DF86F}"/>
              </a:ext>
            </a:extLst>
          </p:cNvPr>
          <p:cNvSpPr/>
          <p:nvPr/>
        </p:nvSpPr>
        <p:spPr>
          <a:xfrm>
            <a:off x="292608" y="3081528"/>
            <a:ext cx="475488" cy="493776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49713FB8-3B3D-B69B-222D-2496C0E6A0B9}"/>
              </a:ext>
            </a:extLst>
          </p:cNvPr>
          <p:cNvSpPr/>
          <p:nvPr/>
        </p:nvSpPr>
        <p:spPr>
          <a:xfrm>
            <a:off x="292608" y="3081528"/>
            <a:ext cx="47548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2A6EB2DD-F612-BAFB-2934-4F3462DDEE08}"/>
              </a:ext>
            </a:extLst>
          </p:cNvPr>
          <p:cNvSpPr/>
          <p:nvPr/>
        </p:nvSpPr>
        <p:spPr>
          <a:xfrm>
            <a:off x="859536" y="3145536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Transforme em múltiplos formatos</a:t>
            </a:r>
            <a:endParaRPr lang="en-US" sz="105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292658D9-610B-572C-46B7-40D3AD6BD174}"/>
              </a:ext>
            </a:extLst>
          </p:cNvPr>
          <p:cNvSpPr/>
          <p:nvPr/>
        </p:nvSpPr>
        <p:spPr>
          <a:xfrm>
            <a:off x="859536" y="3355848"/>
            <a:ext cx="69311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Reels (30–90s) · Carrossel com citações · Thread no LinkedIn · Card com frase no Instagram · Short no YouTube.</a:t>
            </a:r>
            <a:endParaRPr lang="en-US" sz="950" dirty="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595C8FAB-60B9-D30B-A738-600F46E3AAFC}"/>
              </a:ext>
            </a:extLst>
          </p:cNvPr>
          <p:cNvSpPr/>
          <p:nvPr/>
        </p:nvSpPr>
        <p:spPr>
          <a:xfrm>
            <a:off x="292608" y="3639312"/>
            <a:ext cx="7589520" cy="49377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9591C1E8-2A2B-CD3A-296C-57EF366158EA}"/>
              </a:ext>
            </a:extLst>
          </p:cNvPr>
          <p:cNvSpPr/>
          <p:nvPr/>
        </p:nvSpPr>
        <p:spPr>
          <a:xfrm>
            <a:off x="292608" y="3639312"/>
            <a:ext cx="475488" cy="493776"/>
          </a:xfrm>
          <a:prstGeom prst="rect">
            <a:avLst/>
          </a:prstGeom>
          <a:solidFill>
            <a:srgbClr val="E8651A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7362816D-925C-1A0C-84AE-47190F10A3F6}"/>
              </a:ext>
            </a:extLst>
          </p:cNvPr>
          <p:cNvSpPr/>
          <p:nvPr/>
        </p:nvSpPr>
        <p:spPr>
          <a:xfrm>
            <a:off x="292608" y="3639312"/>
            <a:ext cx="47548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A6B236B6-C761-7787-0FC8-DACA5918EBC3}"/>
              </a:ext>
            </a:extLst>
          </p:cNvPr>
          <p:cNvSpPr/>
          <p:nvPr/>
        </p:nvSpPr>
        <p:spPr>
          <a:xfrm>
            <a:off x="859536" y="370332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Distribua no calendário semanal</a:t>
            </a:r>
            <a:endParaRPr lang="en-US" sz="105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9D3400B0-3A41-4C5B-8468-184294FCB6C4}"/>
              </a:ext>
            </a:extLst>
          </p:cNvPr>
          <p:cNvSpPr/>
          <p:nvPr/>
        </p:nvSpPr>
        <p:spPr>
          <a:xfrm>
            <a:off x="859536" y="3913632"/>
            <a:ext cx="69311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Não poste tudo de uma vez. Espalhe ao longo de 5–7 dias para maximizar alcance e manter presença consistente.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149334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659A126D-5073-B090-5A54-AEB81E85CFA3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B7DA268-A0C5-CF2C-D881-ED2C05E77D38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1FF73AF-1638-7CC0-63B1-5E2AD2651D39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Programático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AD61E8B-0C1A-B3C8-CAE8-1221FABA5FFF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Visão Geral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836662E7-E2D0-A000-F913-768DE20CE876}"/>
              </a:ext>
            </a:extLst>
          </p:cNvPr>
          <p:cNvSpPr/>
          <p:nvPr/>
        </p:nvSpPr>
        <p:spPr>
          <a:xfrm>
            <a:off x="278476" y="1371600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9388C2D-E2E8-E3BB-D2D0-CA0D3D8E29FB}"/>
              </a:ext>
            </a:extLst>
          </p:cNvPr>
          <p:cNvSpPr/>
          <p:nvPr/>
        </p:nvSpPr>
        <p:spPr>
          <a:xfrm>
            <a:off x="278476" y="1371600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C16F27D-3FCE-8061-496F-B520A06F1025}"/>
              </a:ext>
            </a:extLst>
          </p:cNvPr>
          <p:cNvSpPr/>
          <p:nvPr/>
        </p:nvSpPr>
        <p:spPr>
          <a:xfrm>
            <a:off x="278476" y="1371600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F30278DF-0825-9C25-8878-6F5ADD476ABF}"/>
              </a:ext>
            </a:extLst>
          </p:cNvPr>
          <p:cNvSpPr/>
          <p:nvPr/>
        </p:nvSpPr>
        <p:spPr>
          <a:xfrm>
            <a:off x="689956" y="1371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 a melhor plataforma para este mandato?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6729B744-6634-ECE4-DCC2-1904B326FD80}"/>
              </a:ext>
            </a:extLst>
          </p:cNvPr>
          <p:cNvSpPr/>
          <p:nvPr/>
        </p:nvSpPr>
        <p:spPr>
          <a:xfrm>
            <a:off x="278476" y="1892808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9ACF3110-42F9-0495-63D3-B70F30985C88}"/>
              </a:ext>
            </a:extLst>
          </p:cNvPr>
          <p:cNvSpPr/>
          <p:nvPr/>
        </p:nvSpPr>
        <p:spPr>
          <a:xfrm>
            <a:off x="278476" y="1892808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94C51A0-4BDB-68FB-E9D6-DD490402DFE5}"/>
              </a:ext>
            </a:extLst>
          </p:cNvPr>
          <p:cNvSpPr/>
          <p:nvPr/>
        </p:nvSpPr>
        <p:spPr>
          <a:xfrm>
            <a:off x="278476" y="1892808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1B01F18-7DEE-9E2E-C231-0A2D740E1A70}"/>
              </a:ext>
            </a:extLst>
          </p:cNvPr>
          <p:cNvSpPr/>
          <p:nvPr/>
        </p:nvSpPr>
        <p:spPr>
          <a:xfrm>
            <a:off x="689956" y="1892808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Branding nas mídias sociais</a:t>
            </a:r>
            <a:endParaRPr lang="en-US" sz="12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ED2AD98-28C9-8C31-90C4-47289EB26C3E}"/>
              </a:ext>
            </a:extLst>
          </p:cNvPr>
          <p:cNvSpPr/>
          <p:nvPr/>
        </p:nvSpPr>
        <p:spPr>
          <a:xfrm>
            <a:off x="278476" y="2414016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0ED5DD30-6427-B9BF-6FCB-1A67FC9E3846}"/>
              </a:ext>
            </a:extLst>
          </p:cNvPr>
          <p:cNvSpPr/>
          <p:nvPr/>
        </p:nvSpPr>
        <p:spPr>
          <a:xfrm>
            <a:off x="278476" y="2414016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D1778A55-E290-C9FE-5755-BF70F59B0FD8}"/>
              </a:ext>
            </a:extLst>
          </p:cNvPr>
          <p:cNvSpPr/>
          <p:nvPr/>
        </p:nvSpPr>
        <p:spPr>
          <a:xfrm>
            <a:off x="278476" y="2414016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7F115095-AF57-85A4-52C4-FE5245D5D77A}"/>
              </a:ext>
            </a:extLst>
          </p:cNvPr>
          <p:cNvSpPr/>
          <p:nvPr/>
        </p:nvSpPr>
        <p:spPr>
          <a:xfrm>
            <a:off x="689956" y="241401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Público-alvo versus Persona</a:t>
            </a:r>
            <a:endParaRPr lang="en-US" sz="12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FB67C01F-6D1F-D929-B9B0-D520067F1162}"/>
              </a:ext>
            </a:extLst>
          </p:cNvPr>
          <p:cNvSpPr/>
          <p:nvPr/>
        </p:nvSpPr>
        <p:spPr>
          <a:xfrm>
            <a:off x="278476" y="2935224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18BCF643-5232-CE86-9092-1AEB9C92A4EF}"/>
              </a:ext>
            </a:extLst>
          </p:cNvPr>
          <p:cNvSpPr/>
          <p:nvPr/>
        </p:nvSpPr>
        <p:spPr>
          <a:xfrm>
            <a:off x="278476" y="2935224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29D0C047-083A-23DA-D9F3-4105F88DFA11}"/>
              </a:ext>
            </a:extLst>
          </p:cNvPr>
          <p:cNvSpPr/>
          <p:nvPr/>
        </p:nvSpPr>
        <p:spPr>
          <a:xfrm>
            <a:off x="278476" y="2935224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0DDC0265-1DD7-8972-18E5-2A8755336907}"/>
              </a:ext>
            </a:extLst>
          </p:cNvPr>
          <p:cNvSpPr/>
          <p:nvPr/>
        </p:nvSpPr>
        <p:spPr>
          <a:xfrm>
            <a:off x="689956" y="2935224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Objetivos, públicos e mensagens-chave</a:t>
            </a:r>
            <a:endParaRPr lang="en-US" sz="12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8C24FD82-DDE7-4D4C-3175-F1920060D6A2}"/>
              </a:ext>
            </a:extLst>
          </p:cNvPr>
          <p:cNvSpPr/>
          <p:nvPr/>
        </p:nvSpPr>
        <p:spPr>
          <a:xfrm>
            <a:off x="4192108" y="1371600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29628B6F-A28F-3711-0D77-CBACC10DCC1A}"/>
              </a:ext>
            </a:extLst>
          </p:cNvPr>
          <p:cNvSpPr/>
          <p:nvPr/>
        </p:nvSpPr>
        <p:spPr>
          <a:xfrm>
            <a:off x="4192108" y="1371600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AD407DB9-2429-59A3-8872-A90302B52F8D}"/>
              </a:ext>
            </a:extLst>
          </p:cNvPr>
          <p:cNvSpPr/>
          <p:nvPr/>
        </p:nvSpPr>
        <p:spPr>
          <a:xfrm>
            <a:off x="4192108" y="1371600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AD35BA9F-DB7A-3BDB-1C39-A100B147DBC0}"/>
              </a:ext>
            </a:extLst>
          </p:cNvPr>
          <p:cNvSpPr/>
          <p:nvPr/>
        </p:nvSpPr>
        <p:spPr>
          <a:xfrm>
            <a:off x="4603588" y="1371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SWOT e análise de cenários</a:t>
            </a:r>
            <a:endParaRPr lang="en-US" sz="12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322549B3-2216-2356-1FEC-15E39BB3EDF9}"/>
              </a:ext>
            </a:extLst>
          </p:cNvPr>
          <p:cNvSpPr/>
          <p:nvPr/>
        </p:nvSpPr>
        <p:spPr>
          <a:xfrm>
            <a:off x="4192108" y="1892808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F1F61EC7-D06A-9317-8F79-F377FDB39573}"/>
              </a:ext>
            </a:extLst>
          </p:cNvPr>
          <p:cNvSpPr/>
          <p:nvPr/>
        </p:nvSpPr>
        <p:spPr>
          <a:xfrm>
            <a:off x="4192108" y="1892808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F1340EF2-D6C8-FEE9-C5C8-C0AED7B44B99}"/>
              </a:ext>
            </a:extLst>
          </p:cNvPr>
          <p:cNvSpPr/>
          <p:nvPr/>
        </p:nvSpPr>
        <p:spPr>
          <a:xfrm>
            <a:off x="4192108" y="1892808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7879429E-C60C-8C34-CEF9-FF6D590F3B8A}"/>
              </a:ext>
            </a:extLst>
          </p:cNvPr>
          <p:cNvSpPr/>
          <p:nvPr/>
        </p:nvSpPr>
        <p:spPr>
          <a:xfrm>
            <a:off x="4603588" y="1892808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Integração de canais de comunicação</a:t>
            </a:r>
            <a:endParaRPr lang="en-US" sz="1200" dirty="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A964303C-D53F-57E4-F303-07B9C4289D4F}"/>
              </a:ext>
            </a:extLst>
          </p:cNvPr>
          <p:cNvSpPr/>
          <p:nvPr/>
        </p:nvSpPr>
        <p:spPr>
          <a:xfrm>
            <a:off x="4192108" y="2414016"/>
            <a:ext cx="36576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 sz="120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366B8872-B5BB-4B26-5DF1-4454FFE465E0}"/>
              </a:ext>
            </a:extLst>
          </p:cNvPr>
          <p:cNvSpPr/>
          <p:nvPr/>
        </p:nvSpPr>
        <p:spPr>
          <a:xfrm>
            <a:off x="4192108" y="2414016"/>
            <a:ext cx="347472" cy="45720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DBA34EE4-52B8-94FF-441D-5D7012C10AEF}"/>
              </a:ext>
            </a:extLst>
          </p:cNvPr>
          <p:cNvSpPr/>
          <p:nvPr/>
        </p:nvSpPr>
        <p:spPr>
          <a:xfrm>
            <a:off x="4192108" y="2414016"/>
            <a:ext cx="347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0B4E714D-DCB5-735A-1D8D-F85281A45C4C}"/>
              </a:ext>
            </a:extLst>
          </p:cNvPr>
          <p:cNvSpPr/>
          <p:nvPr/>
        </p:nvSpPr>
        <p:spPr>
          <a:xfrm>
            <a:off x="4603588" y="2414016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Estratégico em Mídias Sociais (02)</a:t>
            </a:r>
            <a:endParaRPr lang="en-US" sz="12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F60B741A-53E1-D810-3575-8D9CAE178EBB}"/>
              </a:ext>
            </a:extLst>
          </p:cNvPr>
          <p:cNvSpPr/>
          <p:nvPr/>
        </p:nvSpPr>
        <p:spPr>
          <a:xfrm>
            <a:off x="808828" y="4445231"/>
            <a:ext cx="7589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dirty="0" err="1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Formação</a:t>
            </a:r>
            <a:r>
              <a:rPr lang="en-US" sz="7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Comunicação Digital e Moderna  ·  Prof. Giovani de Capri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01D8D0CE-2B85-2048-1963-1DBB82F0E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F44421B8-B562-6CEC-9A6A-82AA9640C8F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C3D49FEB-6060-7CC7-8961-FFA5CF4F9F16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59D4BF7-BBBA-2FB6-DEE8-16173539BEF1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5A6AA3A-2528-AF40-3395-497C5C87B7E5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para Otimização e Criação de Conteúdo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99FD202-7B60-84F5-B634-A1AEAFD810BE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7b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8B3F0CC6-2718-6277-237C-E940749FE8EA}"/>
              </a:ext>
            </a:extLst>
          </p:cNvPr>
          <p:cNvSpPr/>
          <p:nvPr/>
        </p:nvSpPr>
        <p:spPr>
          <a:xfrm>
            <a:off x="292608" y="850392"/>
            <a:ext cx="373989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73C202F9-1FF0-8FAD-77D6-89D1E5EB20A3}"/>
              </a:ext>
            </a:extLst>
          </p:cNvPr>
          <p:cNvSpPr/>
          <p:nvPr/>
        </p:nvSpPr>
        <p:spPr>
          <a:xfrm>
            <a:off x="292608" y="850392"/>
            <a:ext cx="3739896" cy="32004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8DA8ADD-52FA-4062-B15C-BA44842DA1C9}"/>
              </a:ext>
            </a:extLst>
          </p:cNvPr>
          <p:cNvSpPr/>
          <p:nvPr/>
        </p:nvSpPr>
        <p:spPr>
          <a:xfrm>
            <a:off x="356616" y="85039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OpusClip</a:t>
            </a:r>
            <a:endParaRPr lang="en-US" sz="11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60B1719-170D-AC15-E655-3042943E0E86}"/>
              </a:ext>
            </a:extLst>
          </p:cNvPr>
          <p:cNvSpPr/>
          <p:nvPr/>
        </p:nvSpPr>
        <p:spPr>
          <a:xfrm>
            <a:off x="384048" y="1234440"/>
            <a:ext cx="35570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 IA para identificar os melhores trechos de uma live ou vídeo longo. Gera Reels prontos com legenda automática em minutos.</a:t>
            </a:r>
            <a:endParaRPr lang="en-US" sz="1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23A8713-4CDB-B909-B5AE-79211E5E9F65}"/>
              </a:ext>
            </a:extLst>
          </p:cNvPr>
          <p:cNvSpPr/>
          <p:nvPr/>
        </p:nvSpPr>
        <p:spPr>
          <a:xfrm>
            <a:off x="4142232" y="850392"/>
            <a:ext cx="373989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66196FCC-7798-8091-B39A-621F8E95D465}"/>
              </a:ext>
            </a:extLst>
          </p:cNvPr>
          <p:cNvSpPr/>
          <p:nvPr/>
        </p:nvSpPr>
        <p:spPr>
          <a:xfrm>
            <a:off x="4142232" y="850392"/>
            <a:ext cx="3739896" cy="32004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E2FCBDFF-416F-98DA-F36A-145619FA43E7}"/>
              </a:ext>
            </a:extLst>
          </p:cNvPr>
          <p:cNvSpPr/>
          <p:nvPr/>
        </p:nvSpPr>
        <p:spPr>
          <a:xfrm>
            <a:off x="4206240" y="850392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CapCut</a:t>
            </a:r>
            <a:endParaRPr lang="en-US" sz="11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95C7F1CE-17CF-BAAB-BAD9-40BAE2B78C12}"/>
              </a:ext>
            </a:extLst>
          </p:cNvPr>
          <p:cNvSpPr/>
          <p:nvPr/>
        </p:nvSpPr>
        <p:spPr>
          <a:xfrm>
            <a:off x="4233672" y="1234440"/>
            <a:ext cx="35570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Editor de vídeo mobile com legenda automática, templates prontos de Reels, efeitos de ritmo e transição. Gratuito e intuitivo.</a:t>
            </a:r>
            <a:endParaRPr lang="en-US" sz="1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0D7753D1-177F-8DB0-14B6-A952CC300E1D}"/>
              </a:ext>
            </a:extLst>
          </p:cNvPr>
          <p:cNvSpPr/>
          <p:nvPr/>
        </p:nvSpPr>
        <p:spPr>
          <a:xfrm>
            <a:off x="292608" y="2020824"/>
            <a:ext cx="373989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489DD0AB-5CF1-9A88-52FF-ECEEFF7C7359}"/>
              </a:ext>
            </a:extLst>
          </p:cNvPr>
          <p:cNvSpPr/>
          <p:nvPr/>
        </p:nvSpPr>
        <p:spPr>
          <a:xfrm>
            <a:off x="292608" y="2020824"/>
            <a:ext cx="3739896" cy="320040"/>
          </a:xfrm>
          <a:prstGeom prst="rect">
            <a:avLst/>
          </a:prstGeom>
          <a:solidFill>
            <a:srgbClr val="00C4CC"/>
          </a:solidFill>
          <a:ln w="12700">
            <a:solidFill>
              <a:srgbClr val="00C4C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DCD18112-85B9-412D-C9B9-6E347E19C980}"/>
              </a:ext>
            </a:extLst>
          </p:cNvPr>
          <p:cNvSpPr/>
          <p:nvPr/>
        </p:nvSpPr>
        <p:spPr>
          <a:xfrm>
            <a:off x="356616" y="2020824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Canva</a:t>
            </a:r>
            <a:endParaRPr lang="en-US" sz="11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4C8CD29F-D1FF-9768-E907-C82A3EBA5024}"/>
              </a:ext>
            </a:extLst>
          </p:cNvPr>
          <p:cNvSpPr/>
          <p:nvPr/>
        </p:nvSpPr>
        <p:spPr>
          <a:xfrm>
            <a:off x="384048" y="2404872"/>
            <a:ext cx="35570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de posts, carrosséis, artes e banners com templates prontos. Versão gratuita robusta. Tem geração de IA integrada.</a:t>
            </a:r>
            <a:endParaRPr lang="en-US" sz="10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587FC647-C88B-37A3-FA8B-4D614CF50461}"/>
              </a:ext>
            </a:extLst>
          </p:cNvPr>
          <p:cNvSpPr/>
          <p:nvPr/>
        </p:nvSpPr>
        <p:spPr>
          <a:xfrm>
            <a:off x="4142232" y="2020824"/>
            <a:ext cx="373989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F83BB35A-1DCA-5C8A-931F-32D335EA185D}"/>
              </a:ext>
            </a:extLst>
          </p:cNvPr>
          <p:cNvSpPr/>
          <p:nvPr/>
        </p:nvSpPr>
        <p:spPr>
          <a:xfrm>
            <a:off x="4142232" y="2020824"/>
            <a:ext cx="3739896" cy="320040"/>
          </a:xfrm>
          <a:prstGeom prst="rect">
            <a:avLst/>
          </a:prstGeom>
          <a:solidFill>
            <a:srgbClr val="10A37F"/>
          </a:solidFill>
          <a:ln w="12700">
            <a:solidFill>
              <a:srgbClr val="10A37F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587960C-504D-96FE-0030-72518245D017}"/>
              </a:ext>
            </a:extLst>
          </p:cNvPr>
          <p:cNvSpPr/>
          <p:nvPr/>
        </p:nvSpPr>
        <p:spPr>
          <a:xfrm>
            <a:off x="4206240" y="2020824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ChatGPT</a:t>
            </a:r>
            <a:endParaRPr lang="en-US" sz="11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D57E5767-F811-2E88-EB6B-17A047145649}"/>
              </a:ext>
            </a:extLst>
          </p:cNvPr>
          <p:cNvSpPr/>
          <p:nvPr/>
        </p:nvSpPr>
        <p:spPr>
          <a:xfrm>
            <a:off x="4233672" y="2404872"/>
            <a:ext cx="35570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Roteiro de vídeo, legenda, copy de post, ideias de pauta, prompt de imagem e reformulação de texto técnico para linguagem simples.</a:t>
            </a:r>
            <a:endParaRPr lang="en-US" sz="10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E65CB9DE-2501-4264-B351-49369385CEC0}"/>
              </a:ext>
            </a:extLst>
          </p:cNvPr>
          <p:cNvSpPr/>
          <p:nvPr/>
        </p:nvSpPr>
        <p:spPr>
          <a:xfrm>
            <a:off x="292608" y="3191256"/>
            <a:ext cx="373989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E8F67AB9-D79C-A53B-550E-333655A56D66}"/>
              </a:ext>
            </a:extLst>
          </p:cNvPr>
          <p:cNvSpPr/>
          <p:nvPr/>
        </p:nvSpPr>
        <p:spPr>
          <a:xfrm>
            <a:off x="292608" y="3191256"/>
            <a:ext cx="3739896" cy="32004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8AE342F3-7A60-8BDA-F4E6-89A0B7A74347}"/>
              </a:ext>
            </a:extLst>
          </p:cNvPr>
          <p:cNvSpPr/>
          <p:nvPr/>
        </p:nvSpPr>
        <p:spPr>
          <a:xfrm>
            <a:off x="356616" y="3191256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Notion</a:t>
            </a:r>
            <a:endParaRPr lang="en-US" sz="11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C1B3795D-F63F-66B0-B503-1E104860EB66}"/>
              </a:ext>
            </a:extLst>
          </p:cNvPr>
          <p:cNvSpPr/>
          <p:nvPr/>
        </p:nvSpPr>
        <p:spPr>
          <a:xfrm>
            <a:off x="384048" y="3575304"/>
            <a:ext cx="35570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Organização de calendário editorial, banco de pautas, fluxo de aprovação de conteúdo e gestão de ideias da equipe.</a:t>
            </a:r>
            <a:endParaRPr lang="en-US" sz="10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EE7686A9-81DA-300C-0C07-301B57641827}"/>
              </a:ext>
            </a:extLst>
          </p:cNvPr>
          <p:cNvSpPr/>
          <p:nvPr/>
        </p:nvSpPr>
        <p:spPr>
          <a:xfrm>
            <a:off x="4142232" y="3191256"/>
            <a:ext cx="3739896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1209157E-BDAD-B010-5DF1-2BBC9BA11510}"/>
              </a:ext>
            </a:extLst>
          </p:cNvPr>
          <p:cNvSpPr/>
          <p:nvPr/>
        </p:nvSpPr>
        <p:spPr>
          <a:xfrm>
            <a:off x="4142232" y="3191256"/>
            <a:ext cx="3739896" cy="320040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F7797DD-0EC1-F8A0-3CBA-AADF98883D98}"/>
              </a:ext>
            </a:extLst>
          </p:cNvPr>
          <p:cNvSpPr/>
          <p:nvPr/>
        </p:nvSpPr>
        <p:spPr>
          <a:xfrm>
            <a:off x="4206240" y="3191256"/>
            <a:ext cx="3611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Business</a:t>
            </a:r>
            <a:endParaRPr lang="en-US" sz="110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EDDD6808-B8ED-0FD4-8DF3-2AF092B30B80}"/>
              </a:ext>
            </a:extLst>
          </p:cNvPr>
          <p:cNvSpPr/>
          <p:nvPr/>
        </p:nvSpPr>
        <p:spPr>
          <a:xfrm>
            <a:off x="4233672" y="3575304"/>
            <a:ext cx="355701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Agendamento de posts no Facebook e Instagram, análise de métricas, criação de anúncios e gestão centralizada das contas.</a:t>
            </a:r>
            <a:endParaRPr lang="en-US" sz="1000" dirty="0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4D8C1D33-3F38-F300-8158-3B5A28A0CCC0}"/>
              </a:ext>
            </a:extLst>
          </p:cNvPr>
          <p:cNvSpPr/>
          <p:nvPr/>
        </p:nvSpPr>
        <p:spPr>
          <a:xfrm>
            <a:off x="1792737" y="4384548"/>
            <a:ext cx="6217921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31B8E421-5B09-3E6F-E94F-AEA70C0DC67F}"/>
              </a:ext>
            </a:extLst>
          </p:cNvPr>
          <p:cNvSpPr/>
          <p:nvPr/>
        </p:nvSpPr>
        <p:spPr>
          <a:xfrm>
            <a:off x="1737360" y="4398264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Não é sobre ter todas as ferramentas — é sobre dominar 2 ou 3 e usá-las de forma consistente e estratégica.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5565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17A9C4C1-21BC-8E70-FCBC-9679D0698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CE46CA84-E83C-1BE1-93CC-FA4A15655EF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49302DD8-1259-2C55-2AB2-30CEE224306E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74E422D-7E7A-32FA-1243-21ABB99D5387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3D12EE5-30AB-340F-41E8-40B5CDD26F43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7c  ·  Gestão de Conteúdo e Linhas Editoriais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6D5A3CD-194D-4F12-7AE0-05AAA071B9D8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7c</a:t>
            </a:r>
            <a:endParaRPr lang="en-US" sz="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4123EB1-D11D-3278-1F53-3678E840874A}"/>
              </a:ext>
            </a:extLst>
          </p:cNvPr>
          <p:cNvSpPr/>
          <p:nvPr/>
        </p:nvSpPr>
        <p:spPr>
          <a:xfrm>
            <a:off x="292608" y="850392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postar, responda estas 4 perguntas:</a:t>
            </a:r>
            <a:endParaRPr lang="en-US" sz="11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5D4D956D-9552-E5D4-EB36-04A7C15842F2}"/>
              </a:ext>
            </a:extLst>
          </p:cNvPr>
          <p:cNvSpPr/>
          <p:nvPr/>
        </p:nvSpPr>
        <p:spPr>
          <a:xfrm>
            <a:off x="292608" y="1188720"/>
            <a:ext cx="75895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69EECC4B-91C6-6BAC-D9B7-F5C917487123}"/>
              </a:ext>
            </a:extLst>
          </p:cNvPr>
          <p:cNvSpPr/>
          <p:nvPr/>
        </p:nvSpPr>
        <p:spPr>
          <a:xfrm>
            <a:off x="292608" y="1188720"/>
            <a:ext cx="54864" cy="54864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6905F42-E3D7-213E-A506-2ABBFEA1B2DE}"/>
              </a:ext>
            </a:extLst>
          </p:cNvPr>
          <p:cNvSpPr/>
          <p:nvPr/>
        </p:nvSpPr>
        <p:spPr>
          <a:xfrm>
            <a:off x="420624" y="12252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Sobre o que vamos falar?</a:t>
            </a:r>
            <a:endParaRPr lang="en-US" sz="10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4ED877C-F298-B380-A367-008BA5562900}"/>
              </a:ext>
            </a:extLst>
          </p:cNvPr>
          <p:cNvSpPr/>
          <p:nvPr/>
        </p:nvSpPr>
        <p:spPr>
          <a:xfrm>
            <a:off x="420624" y="1481328"/>
            <a:ext cx="737006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Defina o tema com base em pauta real, demanda do público ou calendário político/institucional.</a:t>
            </a:r>
            <a:endParaRPr lang="en-US" sz="10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C7D4520E-05E4-4764-B55D-5099577E77CA}"/>
              </a:ext>
            </a:extLst>
          </p:cNvPr>
          <p:cNvSpPr/>
          <p:nvPr/>
        </p:nvSpPr>
        <p:spPr>
          <a:xfrm>
            <a:off x="292608" y="1810512"/>
            <a:ext cx="7589520" cy="548640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B981AF7B-BBFD-6BF8-2C63-8D222178D440}"/>
              </a:ext>
            </a:extLst>
          </p:cNvPr>
          <p:cNvSpPr/>
          <p:nvPr/>
        </p:nvSpPr>
        <p:spPr>
          <a:xfrm>
            <a:off x="292608" y="1810512"/>
            <a:ext cx="54864" cy="54864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D3E23C52-C92C-E51B-A9B1-65B0E3374C0C}"/>
              </a:ext>
            </a:extLst>
          </p:cNvPr>
          <p:cNvSpPr/>
          <p:nvPr/>
        </p:nvSpPr>
        <p:spPr>
          <a:xfrm>
            <a:off x="420624" y="1847088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 que tom de voz?</a:t>
            </a:r>
            <a:endParaRPr lang="en-US" sz="105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9ECF84A3-5D26-F2CD-1C9C-B5CD87DCA37D}"/>
              </a:ext>
            </a:extLst>
          </p:cNvPr>
          <p:cNvSpPr/>
          <p:nvPr/>
        </p:nvSpPr>
        <p:spPr>
          <a:xfrm>
            <a:off x="420624" y="2103120"/>
            <a:ext cx="737006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Formal, próximo, técnico, inspirador? O tom precisa ser consistente com a persona e o canal.</a:t>
            </a:r>
            <a:endParaRPr lang="en-US" sz="10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9EAB313F-6E0C-9632-C140-AB0187E672AE}"/>
              </a:ext>
            </a:extLst>
          </p:cNvPr>
          <p:cNvSpPr/>
          <p:nvPr/>
        </p:nvSpPr>
        <p:spPr>
          <a:xfrm>
            <a:off x="292608" y="2432304"/>
            <a:ext cx="7589520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3C240D36-6E57-4D58-4325-260827056741}"/>
              </a:ext>
            </a:extLst>
          </p:cNvPr>
          <p:cNvSpPr/>
          <p:nvPr/>
        </p:nvSpPr>
        <p:spPr>
          <a:xfrm>
            <a:off x="292608" y="2432304"/>
            <a:ext cx="54864" cy="54864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3BA6A100-509F-1E06-0B7F-3D412B988F10}"/>
              </a:ext>
            </a:extLst>
          </p:cNvPr>
          <p:cNvSpPr/>
          <p:nvPr/>
        </p:nvSpPr>
        <p:spPr>
          <a:xfrm>
            <a:off x="420624" y="2468880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quem é esse conteúdo?</a:t>
            </a:r>
            <a:endParaRPr lang="en-US" sz="105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6350C9A4-1E0E-A8C8-4524-2146AC36DED3}"/>
              </a:ext>
            </a:extLst>
          </p:cNvPr>
          <p:cNvSpPr/>
          <p:nvPr/>
        </p:nvSpPr>
        <p:spPr>
          <a:xfrm>
            <a:off x="420624" y="2724912"/>
            <a:ext cx="737006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 das suas personas este post atende? Quais são as dores e desejos dela neste momento?</a:t>
            </a:r>
            <a:endParaRPr lang="en-US" sz="10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5C490F75-5D60-E404-96E5-5FF4C6F6244D}"/>
              </a:ext>
            </a:extLst>
          </p:cNvPr>
          <p:cNvSpPr/>
          <p:nvPr/>
        </p:nvSpPr>
        <p:spPr>
          <a:xfrm>
            <a:off x="292608" y="3054096"/>
            <a:ext cx="7589520" cy="548640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391D724A-0F2A-0EC0-75AF-C48396F66F0C}"/>
              </a:ext>
            </a:extLst>
          </p:cNvPr>
          <p:cNvSpPr/>
          <p:nvPr/>
        </p:nvSpPr>
        <p:spPr>
          <a:xfrm>
            <a:off x="292608" y="3054096"/>
            <a:ext cx="54864" cy="54864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F73BE93B-7346-E155-6DEE-0EA18589C844}"/>
              </a:ext>
            </a:extLst>
          </p:cNvPr>
          <p:cNvSpPr/>
          <p:nvPr/>
        </p:nvSpPr>
        <p:spPr>
          <a:xfrm>
            <a:off x="420624" y="3090672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 que objetivo?</a:t>
            </a:r>
            <a:endParaRPr lang="en-US" sz="105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885B69C8-A8B2-9115-F304-63D869DECF4A}"/>
              </a:ext>
            </a:extLst>
          </p:cNvPr>
          <p:cNvSpPr/>
          <p:nvPr/>
        </p:nvSpPr>
        <p:spPr>
          <a:xfrm>
            <a:off x="420624" y="3346704"/>
            <a:ext cx="737006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Engajamento, alcance, conversão ou relacionamento? Cada objetivo exige um formato diferente.</a:t>
            </a:r>
            <a:endParaRPr lang="en-US" sz="1000" dirty="0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0F448B3C-258B-EBE5-A50C-EC9DDF6504EE}"/>
              </a:ext>
            </a:extLst>
          </p:cNvPr>
          <p:cNvSpPr/>
          <p:nvPr/>
        </p:nvSpPr>
        <p:spPr>
          <a:xfrm>
            <a:off x="228600" y="3794760"/>
            <a:ext cx="7589520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8DE4877-507D-80CD-1FEC-E3BBD7A07C5E}"/>
              </a:ext>
            </a:extLst>
          </p:cNvPr>
          <p:cNvSpPr/>
          <p:nvPr/>
        </p:nvSpPr>
        <p:spPr>
          <a:xfrm>
            <a:off x="410450" y="3808476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Linha editorial é a bússola do conteúdo. Sem ela, você posta quando lembra e fala o que aparece — sem estratégia.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780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EF1B97C9-69EE-5FA5-F6E8-8EF863406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0B47BA6E-79B8-C019-9706-B20B82A5EE0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DEE9393D-BB39-FD31-D6F1-16BF1CF880B1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B7212D4-5676-D8E4-935A-D0371E9FD662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01FB5A0-977F-5315-E2BD-CD1FB7183E6B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Exemplos de Linhas Editoriais para um Perfil de Mandato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2ED743D-8577-D6E9-4570-20B729505401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7c</a:t>
            </a:r>
            <a:endParaRPr lang="en-US" sz="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9363BF8-9057-5DB7-725C-AD2E621F7C18}"/>
              </a:ext>
            </a:extLst>
          </p:cNvPr>
          <p:cNvSpPr/>
          <p:nvPr/>
        </p:nvSpPr>
        <p:spPr>
          <a:xfrm>
            <a:off x="292608" y="850392"/>
            <a:ext cx="7589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Sugestão de 6 linhas editoriais para comunicação política estratégica:</a:t>
            </a:r>
            <a:endParaRPr lang="en-US" sz="105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8560495F-5777-DCD0-82C6-66C1CCB04D0D}"/>
              </a:ext>
            </a:extLst>
          </p:cNvPr>
          <p:cNvSpPr/>
          <p:nvPr/>
        </p:nvSpPr>
        <p:spPr>
          <a:xfrm>
            <a:off x="292608" y="1216152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A393C076-2BBD-DE39-02E4-E032DC19D38B}"/>
              </a:ext>
            </a:extLst>
          </p:cNvPr>
          <p:cNvSpPr/>
          <p:nvPr/>
        </p:nvSpPr>
        <p:spPr>
          <a:xfrm>
            <a:off x="292608" y="1216152"/>
            <a:ext cx="384048" cy="84124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EE89B77-BC82-B450-DAC7-CCB672A8CBD2}"/>
              </a:ext>
            </a:extLst>
          </p:cNvPr>
          <p:cNvSpPr/>
          <p:nvPr/>
        </p:nvSpPr>
        <p:spPr>
          <a:xfrm>
            <a:off x="292608" y="1216152"/>
            <a:ext cx="3840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108D806-028A-FDF0-02BD-A60162D61617}"/>
              </a:ext>
            </a:extLst>
          </p:cNvPr>
          <p:cNvSpPr/>
          <p:nvPr/>
        </p:nvSpPr>
        <p:spPr>
          <a:xfrm>
            <a:off x="749808" y="1271016"/>
            <a:ext cx="31912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Legislativa</a:t>
            </a:r>
            <a:endParaRPr lang="en-US" sz="10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BA84F3B-3FFF-16A6-1586-BDB9FE036ECA}"/>
              </a:ext>
            </a:extLst>
          </p:cNvPr>
          <p:cNvSpPr/>
          <p:nvPr/>
        </p:nvSpPr>
        <p:spPr>
          <a:xfrm>
            <a:off x="749808" y="1527048"/>
            <a:ext cx="31912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Projetos de lei, votações, participação em sessões. Mostra trabalho concreto e justifica o mandato.</a:t>
            </a:r>
            <a:endParaRPr lang="en-US" sz="9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CEEED707-90EB-5D72-4BAB-F84FF8046D0D}"/>
              </a:ext>
            </a:extLst>
          </p:cNvPr>
          <p:cNvSpPr/>
          <p:nvPr/>
        </p:nvSpPr>
        <p:spPr>
          <a:xfrm>
            <a:off x="749808" y="1837944"/>
            <a:ext cx="319125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'Votei SIM ao PL 123 por este motivo...'</a:t>
            </a:r>
            <a:endParaRPr lang="en-US" sz="80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5FBD0EA0-EBF2-3AC6-E8BE-E39DF39EA9C4}"/>
              </a:ext>
            </a:extLst>
          </p:cNvPr>
          <p:cNvSpPr/>
          <p:nvPr/>
        </p:nvSpPr>
        <p:spPr>
          <a:xfrm>
            <a:off x="4142232" y="1216152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2CB94F3B-5D52-F008-541E-38E6D99D0DA9}"/>
              </a:ext>
            </a:extLst>
          </p:cNvPr>
          <p:cNvSpPr/>
          <p:nvPr/>
        </p:nvSpPr>
        <p:spPr>
          <a:xfrm>
            <a:off x="4142232" y="1216152"/>
            <a:ext cx="384048" cy="84124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F2B4AF99-294E-5758-D516-FE9F523D7977}"/>
              </a:ext>
            </a:extLst>
          </p:cNvPr>
          <p:cNvSpPr/>
          <p:nvPr/>
        </p:nvSpPr>
        <p:spPr>
          <a:xfrm>
            <a:off x="4142232" y="1216152"/>
            <a:ext cx="3840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268DD0A4-5050-AF62-DA00-8296728D246A}"/>
              </a:ext>
            </a:extLst>
          </p:cNvPr>
          <p:cNvSpPr/>
          <p:nvPr/>
        </p:nvSpPr>
        <p:spPr>
          <a:xfrm>
            <a:off x="4599432" y="1271016"/>
            <a:ext cx="31912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Comunitária</a:t>
            </a:r>
            <a:endParaRPr lang="en-US" sz="10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D8D209E9-1B95-825F-365C-4C0541872596}"/>
              </a:ext>
            </a:extLst>
          </p:cNvPr>
          <p:cNvSpPr/>
          <p:nvPr/>
        </p:nvSpPr>
        <p:spPr>
          <a:xfrm>
            <a:off x="4599432" y="1527048"/>
            <a:ext cx="31912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Visitas, atendimentos, ações de campo. Prova que o mandato está presente no território.</a:t>
            </a:r>
            <a:endParaRPr lang="en-US" sz="9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39B37E98-3AD2-DF2A-DF3E-C1FCC6366DEB}"/>
              </a:ext>
            </a:extLst>
          </p:cNvPr>
          <p:cNvSpPr/>
          <p:nvPr/>
        </p:nvSpPr>
        <p:spPr>
          <a:xfrm>
            <a:off x="4599432" y="1837944"/>
            <a:ext cx="319125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'Estive hoje na Vila X ouvindo os moradores...'</a:t>
            </a:r>
            <a:endParaRPr lang="en-US" sz="8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D2FBE55F-D5D2-EE0B-DDF1-7720AB4A9265}"/>
              </a:ext>
            </a:extLst>
          </p:cNvPr>
          <p:cNvSpPr/>
          <p:nvPr/>
        </p:nvSpPr>
        <p:spPr>
          <a:xfrm>
            <a:off x="292608" y="2112264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FA72AAFA-2F32-6436-2FDA-FBD59A3CF975}"/>
              </a:ext>
            </a:extLst>
          </p:cNvPr>
          <p:cNvSpPr/>
          <p:nvPr/>
        </p:nvSpPr>
        <p:spPr>
          <a:xfrm>
            <a:off x="292608" y="2112264"/>
            <a:ext cx="384048" cy="841248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F3EC43EE-7DD0-BD24-D3E6-4AFF85268615}"/>
              </a:ext>
            </a:extLst>
          </p:cNvPr>
          <p:cNvSpPr/>
          <p:nvPr/>
        </p:nvSpPr>
        <p:spPr>
          <a:xfrm>
            <a:off x="292608" y="2112264"/>
            <a:ext cx="3840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9FAC0848-C9E0-E3DA-3840-66D65C223D31}"/>
              </a:ext>
            </a:extLst>
          </p:cNvPr>
          <p:cNvSpPr/>
          <p:nvPr/>
        </p:nvSpPr>
        <p:spPr>
          <a:xfrm>
            <a:off x="749808" y="2167128"/>
            <a:ext cx="31912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Educativa</a:t>
            </a:r>
            <a:endParaRPr lang="en-US" sz="105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7069D56A-4B2C-2083-90AD-09A338DBD115}"/>
              </a:ext>
            </a:extLst>
          </p:cNvPr>
          <p:cNvSpPr/>
          <p:nvPr/>
        </p:nvSpPr>
        <p:spPr>
          <a:xfrm>
            <a:off x="749808" y="2423160"/>
            <a:ext cx="31912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Explica temas complexos com linguagem simples. Posiciona como autoridade e referência.</a:t>
            </a:r>
            <a:endParaRPr lang="en-US" sz="9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0AF91D86-B4C9-8ED8-83A6-E86AF4B048C9}"/>
              </a:ext>
            </a:extLst>
          </p:cNvPr>
          <p:cNvSpPr/>
          <p:nvPr/>
        </p:nvSpPr>
        <p:spPr>
          <a:xfrm>
            <a:off x="749808" y="2734056"/>
            <a:ext cx="319125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'Entenda o que é uma CPI em 60 segundos'</a:t>
            </a:r>
            <a:endParaRPr lang="en-US" sz="80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DAF7E65B-7F93-44D3-B7BB-C55F7AF6527F}"/>
              </a:ext>
            </a:extLst>
          </p:cNvPr>
          <p:cNvSpPr/>
          <p:nvPr/>
        </p:nvSpPr>
        <p:spPr>
          <a:xfrm>
            <a:off x="4142232" y="2112264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B3C7AA49-1D11-E286-3298-F9C1D69E5C7C}"/>
              </a:ext>
            </a:extLst>
          </p:cNvPr>
          <p:cNvSpPr/>
          <p:nvPr/>
        </p:nvSpPr>
        <p:spPr>
          <a:xfrm>
            <a:off x="4142232" y="2112264"/>
            <a:ext cx="384048" cy="841248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9612A8E8-CC51-79EC-2BF3-4A371384A68E}"/>
              </a:ext>
            </a:extLst>
          </p:cNvPr>
          <p:cNvSpPr/>
          <p:nvPr/>
        </p:nvSpPr>
        <p:spPr>
          <a:xfrm>
            <a:off x="4142232" y="2112264"/>
            <a:ext cx="3840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3D0099B-F978-2FBB-76AC-C991D1336B69}"/>
              </a:ext>
            </a:extLst>
          </p:cNvPr>
          <p:cNvSpPr/>
          <p:nvPr/>
        </p:nvSpPr>
        <p:spPr>
          <a:xfrm>
            <a:off x="4599432" y="2167128"/>
            <a:ext cx="31912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Transparência</a:t>
            </a:r>
            <a:endParaRPr lang="en-US" sz="105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F9BB8A47-7120-4097-B859-B24AE79080A9}"/>
              </a:ext>
            </a:extLst>
          </p:cNvPr>
          <p:cNvSpPr/>
          <p:nvPr/>
        </p:nvSpPr>
        <p:spPr>
          <a:xfrm>
            <a:off x="4599432" y="2423160"/>
            <a:ext cx="31912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Prestação de contas, uso de verba, relatórios. Constrói confiança e combate desinformação.</a:t>
            </a:r>
            <a:endParaRPr lang="en-US" sz="90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0410F4E2-E3A2-B7E5-413D-63F05A6E01B3}"/>
              </a:ext>
            </a:extLst>
          </p:cNvPr>
          <p:cNvSpPr/>
          <p:nvPr/>
        </p:nvSpPr>
        <p:spPr>
          <a:xfrm>
            <a:off x="4599432" y="2734056"/>
            <a:ext cx="319125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'Este mês utilizamos R$ X em assessoria'</a:t>
            </a:r>
            <a:endParaRPr lang="en-US" sz="800" dirty="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2C30ED49-3F6F-28B3-F955-C85C559AF3F9}"/>
              </a:ext>
            </a:extLst>
          </p:cNvPr>
          <p:cNvSpPr/>
          <p:nvPr/>
        </p:nvSpPr>
        <p:spPr>
          <a:xfrm>
            <a:off x="292608" y="3008376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AA8C041F-83A5-ECB5-4C58-1076024E5468}"/>
              </a:ext>
            </a:extLst>
          </p:cNvPr>
          <p:cNvSpPr/>
          <p:nvPr/>
        </p:nvSpPr>
        <p:spPr>
          <a:xfrm>
            <a:off x="292608" y="3008376"/>
            <a:ext cx="384048" cy="841248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B246BD31-5529-AEBA-C98C-A0663532A6C3}"/>
              </a:ext>
            </a:extLst>
          </p:cNvPr>
          <p:cNvSpPr/>
          <p:nvPr/>
        </p:nvSpPr>
        <p:spPr>
          <a:xfrm>
            <a:off x="292608" y="3008376"/>
            <a:ext cx="3840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8740BDD3-8306-19A7-1808-68206A69EFBC}"/>
              </a:ext>
            </a:extLst>
          </p:cNvPr>
          <p:cNvSpPr/>
          <p:nvPr/>
        </p:nvSpPr>
        <p:spPr>
          <a:xfrm>
            <a:off x="749808" y="3063240"/>
            <a:ext cx="31912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Humanização</a:t>
            </a:r>
            <a:endParaRPr lang="en-US" sz="105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9885C622-BBC3-0AA7-6115-EC24C300A58B}"/>
              </a:ext>
            </a:extLst>
          </p:cNvPr>
          <p:cNvSpPr/>
          <p:nvPr/>
        </p:nvSpPr>
        <p:spPr>
          <a:xfrm>
            <a:off x="749808" y="3319272"/>
            <a:ext cx="31912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Bastidores, família, rotina, humor, vulnerabilidade. Aproxima o representante do cidadão.</a:t>
            </a:r>
            <a:endParaRPr lang="en-US" sz="90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F889837D-E2CF-E9D4-8AB9-9E829ADCE9E3}"/>
              </a:ext>
            </a:extLst>
          </p:cNvPr>
          <p:cNvSpPr/>
          <p:nvPr/>
        </p:nvSpPr>
        <p:spPr>
          <a:xfrm>
            <a:off x="749808" y="3630168"/>
            <a:ext cx="319125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'O que acontece antes de uma sessão plenária'</a:t>
            </a:r>
            <a:endParaRPr lang="en-US" sz="800" dirty="0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E9CC1BE1-80A0-EEF6-D60D-94ED9BC54F7D}"/>
              </a:ext>
            </a:extLst>
          </p:cNvPr>
          <p:cNvSpPr/>
          <p:nvPr/>
        </p:nvSpPr>
        <p:spPr>
          <a:xfrm>
            <a:off x="4142232" y="3008376"/>
            <a:ext cx="3739896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8DEC4274-9F02-D3BA-F2AD-0AE5AF30D32E}"/>
              </a:ext>
            </a:extLst>
          </p:cNvPr>
          <p:cNvSpPr/>
          <p:nvPr/>
        </p:nvSpPr>
        <p:spPr>
          <a:xfrm>
            <a:off x="4142232" y="3008376"/>
            <a:ext cx="384048" cy="8412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B0752303-42A0-B615-6086-D2E5B6C62FD4}"/>
              </a:ext>
            </a:extLst>
          </p:cNvPr>
          <p:cNvSpPr/>
          <p:nvPr/>
        </p:nvSpPr>
        <p:spPr>
          <a:xfrm>
            <a:off x="4142232" y="3008376"/>
            <a:ext cx="384048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5A9E5612-D7ED-67FB-722D-2CD82B7CA031}"/>
              </a:ext>
            </a:extLst>
          </p:cNvPr>
          <p:cNvSpPr/>
          <p:nvPr/>
        </p:nvSpPr>
        <p:spPr>
          <a:xfrm>
            <a:off x="4599432" y="3063240"/>
            <a:ext cx="3191256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Mobilização</a:t>
            </a:r>
            <a:endParaRPr lang="en-US" sz="1050" dirty="0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C2E3D346-BB73-3075-F7DD-1B23957F5C71}"/>
              </a:ext>
            </a:extLst>
          </p:cNvPr>
          <p:cNvSpPr/>
          <p:nvPr/>
        </p:nvSpPr>
        <p:spPr>
          <a:xfrm>
            <a:off x="4599432" y="3319272"/>
            <a:ext cx="31912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Convoca para eventos, petições, audiências. Ativa a base e gera presença física.</a:t>
            </a:r>
            <a:endParaRPr lang="en-US" sz="900" dirty="0"/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7584D1E7-392D-21D3-A6A9-D181B321941E}"/>
              </a:ext>
            </a:extLst>
          </p:cNvPr>
          <p:cNvSpPr/>
          <p:nvPr/>
        </p:nvSpPr>
        <p:spPr>
          <a:xfrm>
            <a:off x="4599432" y="3630168"/>
            <a:ext cx="3191256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'Participe da audiência pública — Quarta, 19h'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37588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1DB3852E-A872-47D8-9022-A00E23B3D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C1B2C8FF-996C-8B4E-BC79-49E5A4675BA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9718E4FC-7122-97EA-F129-54FE38BFE79E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F9BAC49-CEAC-0209-5076-2F359F95A0BB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CEFFEAC-9773-5674-6672-1E7D2A173D44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Calendário Editorial Semanal para o Mandato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42176CB-07A3-352A-8AFE-E5E147948876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7c</a:t>
            </a:r>
            <a:endParaRPr lang="en-US" sz="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79CD8579-7B9E-BAC3-C4A5-84030086DBC3}"/>
              </a:ext>
            </a:extLst>
          </p:cNvPr>
          <p:cNvSpPr/>
          <p:nvPr/>
        </p:nvSpPr>
        <p:spPr>
          <a:xfrm>
            <a:off x="292608" y="841248"/>
            <a:ext cx="7589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de distribuição semanal — adaptável à realidade de cada equipe:</a:t>
            </a:r>
            <a:endParaRPr lang="en-US" sz="105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BA61C58-1DF7-1852-3DCC-F8AD7AB666E7}"/>
              </a:ext>
            </a:extLst>
          </p:cNvPr>
          <p:cNvSpPr/>
          <p:nvPr/>
        </p:nvSpPr>
        <p:spPr>
          <a:xfrm>
            <a:off x="292608" y="1170432"/>
            <a:ext cx="75895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8A6B7594-DE8F-DB50-A080-0475ECA4941B}"/>
              </a:ext>
            </a:extLst>
          </p:cNvPr>
          <p:cNvSpPr/>
          <p:nvPr/>
        </p:nvSpPr>
        <p:spPr>
          <a:xfrm>
            <a:off x="292608" y="1170432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330AB79-16AC-A37B-D1BD-ABD09D1A093B}"/>
              </a:ext>
            </a:extLst>
          </p:cNvPr>
          <p:cNvSpPr/>
          <p:nvPr/>
        </p:nvSpPr>
        <p:spPr>
          <a:xfrm>
            <a:off x="292608" y="1170432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Segunda</a:t>
            </a:r>
            <a:endParaRPr lang="en-US" sz="95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62E7717-092D-5749-EBF5-B7A57A509BCC}"/>
              </a:ext>
            </a:extLst>
          </p:cNvPr>
          <p:cNvSpPr/>
          <p:nvPr/>
        </p:nvSpPr>
        <p:spPr>
          <a:xfrm>
            <a:off x="1188720" y="1207008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Legislativa</a:t>
            </a:r>
            <a:endParaRPr lang="en-US" sz="9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639E568E-EDFD-1ADA-ADFA-BE4F28663CF7}"/>
              </a:ext>
            </a:extLst>
          </p:cNvPr>
          <p:cNvSpPr/>
          <p:nvPr/>
        </p:nvSpPr>
        <p:spPr>
          <a:xfrm>
            <a:off x="1188720" y="1380744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fixo ou carrossel</a:t>
            </a:r>
            <a:endParaRPr lang="en-US" sz="85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FC66BAEB-996F-DF59-B04C-58A1BB859214}"/>
              </a:ext>
            </a:extLst>
          </p:cNvPr>
          <p:cNvSpPr/>
          <p:nvPr/>
        </p:nvSpPr>
        <p:spPr>
          <a:xfrm>
            <a:off x="2761488" y="1261872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8887A1CC-3541-D628-B456-02217428F7DB}"/>
              </a:ext>
            </a:extLst>
          </p:cNvPr>
          <p:cNvSpPr/>
          <p:nvPr/>
        </p:nvSpPr>
        <p:spPr>
          <a:xfrm>
            <a:off x="2871216" y="1170432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Destaque da semana no mandato ou na câmara/assembleia</a:t>
            </a:r>
            <a:endParaRPr lang="en-US" sz="95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9F56DD93-9DD0-BE22-7063-8CFACE1C37A7}"/>
              </a:ext>
            </a:extLst>
          </p:cNvPr>
          <p:cNvSpPr/>
          <p:nvPr/>
        </p:nvSpPr>
        <p:spPr>
          <a:xfrm>
            <a:off x="292608" y="1618488"/>
            <a:ext cx="7589520" cy="420624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D9A86177-6017-47BA-BCA2-98B62114EFD7}"/>
              </a:ext>
            </a:extLst>
          </p:cNvPr>
          <p:cNvSpPr/>
          <p:nvPr/>
        </p:nvSpPr>
        <p:spPr>
          <a:xfrm>
            <a:off x="292608" y="1618488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1EB6A3C-C33E-A9F3-E5E7-49C03124C3AF}"/>
              </a:ext>
            </a:extLst>
          </p:cNvPr>
          <p:cNvSpPr/>
          <p:nvPr/>
        </p:nvSpPr>
        <p:spPr>
          <a:xfrm>
            <a:off x="292608" y="1618488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Terça</a:t>
            </a:r>
            <a:endParaRPr lang="en-US" sz="9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595C0C6D-BAE3-78F7-16B5-11E8D5F4D5B2}"/>
              </a:ext>
            </a:extLst>
          </p:cNvPr>
          <p:cNvSpPr/>
          <p:nvPr/>
        </p:nvSpPr>
        <p:spPr>
          <a:xfrm>
            <a:off x="1188720" y="1655064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Educativa</a:t>
            </a:r>
            <a:endParaRPr lang="en-US" sz="95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CA7C8E54-97FE-8201-5378-7C58E7B55341}"/>
              </a:ext>
            </a:extLst>
          </p:cNvPr>
          <p:cNvSpPr/>
          <p:nvPr/>
        </p:nvSpPr>
        <p:spPr>
          <a:xfrm>
            <a:off x="1188720" y="1828800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Reels ou vídeo curto</a:t>
            </a:r>
            <a:endParaRPr lang="en-US" sz="85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2D3AE3C9-D76C-67BA-5B70-E8A6903D23FD}"/>
              </a:ext>
            </a:extLst>
          </p:cNvPr>
          <p:cNvSpPr/>
          <p:nvPr/>
        </p:nvSpPr>
        <p:spPr>
          <a:xfrm>
            <a:off x="2761488" y="1709928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E9FB625-9A9A-04F2-7666-17DD73182F84}"/>
              </a:ext>
            </a:extLst>
          </p:cNvPr>
          <p:cNvSpPr/>
          <p:nvPr/>
        </p:nvSpPr>
        <p:spPr>
          <a:xfrm>
            <a:off x="2871216" y="1618488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Explica tema em pauta na política local ou nacional</a:t>
            </a:r>
            <a:endParaRPr lang="en-US" sz="95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EC0B6FC3-29C6-60C0-0E40-A4BBEC95C3CD}"/>
              </a:ext>
            </a:extLst>
          </p:cNvPr>
          <p:cNvSpPr/>
          <p:nvPr/>
        </p:nvSpPr>
        <p:spPr>
          <a:xfrm>
            <a:off x="292608" y="2066544"/>
            <a:ext cx="75895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2916974B-14DB-7ADE-A5B9-45DEDC576E0D}"/>
              </a:ext>
            </a:extLst>
          </p:cNvPr>
          <p:cNvSpPr/>
          <p:nvPr/>
        </p:nvSpPr>
        <p:spPr>
          <a:xfrm>
            <a:off x="292608" y="2066544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0150C89F-2F05-D5D8-5E28-966329628033}"/>
              </a:ext>
            </a:extLst>
          </p:cNvPr>
          <p:cNvSpPr/>
          <p:nvPr/>
        </p:nvSpPr>
        <p:spPr>
          <a:xfrm>
            <a:off x="292608" y="2066544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Quarta</a:t>
            </a:r>
            <a:endParaRPr lang="en-US" sz="95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B4AA50E6-0C75-35C3-2BB7-B7E2C0387EA3}"/>
              </a:ext>
            </a:extLst>
          </p:cNvPr>
          <p:cNvSpPr/>
          <p:nvPr/>
        </p:nvSpPr>
        <p:spPr>
          <a:xfrm>
            <a:off x="1188720" y="2103120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Comunitária</a:t>
            </a:r>
            <a:endParaRPr lang="en-US" sz="95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31125D52-D59B-36A0-72C6-43F797C2E46F}"/>
              </a:ext>
            </a:extLst>
          </p:cNvPr>
          <p:cNvSpPr/>
          <p:nvPr/>
        </p:nvSpPr>
        <p:spPr>
          <a:xfrm>
            <a:off x="1188720" y="2276856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Foto ou vídeo de campo</a:t>
            </a:r>
            <a:endParaRPr lang="en-US" sz="85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9B775866-2EC3-4A4D-9C01-D415B9166243}"/>
              </a:ext>
            </a:extLst>
          </p:cNvPr>
          <p:cNvSpPr/>
          <p:nvPr/>
        </p:nvSpPr>
        <p:spPr>
          <a:xfrm>
            <a:off x="2761488" y="2157984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30A070DE-38C4-C226-82D4-EE87A5573DDC}"/>
              </a:ext>
            </a:extLst>
          </p:cNvPr>
          <p:cNvSpPr/>
          <p:nvPr/>
        </p:nvSpPr>
        <p:spPr>
          <a:xfrm>
            <a:off x="2871216" y="2066544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Visita, atendimento ou ação no território</a:t>
            </a:r>
            <a:endParaRPr lang="en-US" sz="95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8F4D20AE-F716-A866-EF39-2D18BA4EED4A}"/>
              </a:ext>
            </a:extLst>
          </p:cNvPr>
          <p:cNvSpPr/>
          <p:nvPr/>
        </p:nvSpPr>
        <p:spPr>
          <a:xfrm>
            <a:off x="292608" y="2514600"/>
            <a:ext cx="7589520" cy="420624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8738DA8B-5617-8E92-B851-F0018A3158EE}"/>
              </a:ext>
            </a:extLst>
          </p:cNvPr>
          <p:cNvSpPr/>
          <p:nvPr/>
        </p:nvSpPr>
        <p:spPr>
          <a:xfrm>
            <a:off x="292608" y="2514600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51C87861-A344-B50F-9B3A-40845E4A1D25}"/>
              </a:ext>
            </a:extLst>
          </p:cNvPr>
          <p:cNvSpPr/>
          <p:nvPr/>
        </p:nvSpPr>
        <p:spPr>
          <a:xfrm>
            <a:off x="292608" y="2514600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Quinta</a:t>
            </a:r>
            <a:endParaRPr lang="en-US" sz="95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7734F31D-4CEC-4B23-6761-2D4FB1BF188B}"/>
              </a:ext>
            </a:extLst>
          </p:cNvPr>
          <p:cNvSpPr/>
          <p:nvPr/>
        </p:nvSpPr>
        <p:spPr>
          <a:xfrm>
            <a:off x="1188720" y="2551176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Transparência</a:t>
            </a:r>
            <a:endParaRPr lang="en-US" sz="95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6D9541D8-1D09-E6DF-4672-9D496124022B}"/>
              </a:ext>
            </a:extLst>
          </p:cNvPr>
          <p:cNvSpPr/>
          <p:nvPr/>
        </p:nvSpPr>
        <p:spPr>
          <a:xfrm>
            <a:off x="1188720" y="2724912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com dados ou relatório</a:t>
            </a:r>
            <a:endParaRPr lang="en-US" sz="850" dirty="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3AC4C7FD-BC90-804E-3091-50112758E1B0}"/>
              </a:ext>
            </a:extLst>
          </p:cNvPr>
          <p:cNvSpPr/>
          <p:nvPr/>
        </p:nvSpPr>
        <p:spPr>
          <a:xfrm>
            <a:off x="2761488" y="2606040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8BA19BB3-8CD0-16CC-2B55-5FFD212B8BFE}"/>
              </a:ext>
            </a:extLst>
          </p:cNvPr>
          <p:cNvSpPr/>
          <p:nvPr/>
        </p:nvSpPr>
        <p:spPr>
          <a:xfrm>
            <a:off x="2871216" y="2514600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Prestação de contas, votações ou uso de verba</a:t>
            </a:r>
            <a:endParaRPr lang="en-US" sz="950" dirty="0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156F32EE-0469-4AF5-8C68-10E43E4B5D6E}"/>
              </a:ext>
            </a:extLst>
          </p:cNvPr>
          <p:cNvSpPr/>
          <p:nvPr/>
        </p:nvSpPr>
        <p:spPr>
          <a:xfrm>
            <a:off x="292608" y="2962656"/>
            <a:ext cx="75895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AEE42DFA-2157-3E5F-497E-46ADE0B760F0}"/>
              </a:ext>
            </a:extLst>
          </p:cNvPr>
          <p:cNvSpPr/>
          <p:nvPr/>
        </p:nvSpPr>
        <p:spPr>
          <a:xfrm>
            <a:off x="292608" y="2962656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2847BF12-8B77-3A77-A161-22A43FEE9C4F}"/>
              </a:ext>
            </a:extLst>
          </p:cNvPr>
          <p:cNvSpPr/>
          <p:nvPr/>
        </p:nvSpPr>
        <p:spPr>
          <a:xfrm>
            <a:off x="292608" y="2962656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Sexta</a:t>
            </a:r>
            <a:endParaRPr lang="en-US" sz="950" dirty="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2A870C76-C59C-EB39-B3A5-548E02274AA3}"/>
              </a:ext>
            </a:extLst>
          </p:cNvPr>
          <p:cNvSpPr/>
          <p:nvPr/>
        </p:nvSpPr>
        <p:spPr>
          <a:xfrm>
            <a:off x="1188720" y="2999232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Humanização</a:t>
            </a:r>
            <a:endParaRPr lang="en-US" sz="950" dirty="0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6FF11C19-E6DC-B641-4ECD-2E749CF8AA77}"/>
              </a:ext>
            </a:extLst>
          </p:cNvPr>
          <p:cNvSpPr/>
          <p:nvPr/>
        </p:nvSpPr>
        <p:spPr>
          <a:xfrm>
            <a:off x="1188720" y="3172968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 espontâneo</a:t>
            </a:r>
            <a:endParaRPr lang="en-US" sz="850" dirty="0"/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7A287CAB-9BED-5A4C-A7DA-FFA9D4A40397}"/>
              </a:ext>
            </a:extLst>
          </p:cNvPr>
          <p:cNvSpPr/>
          <p:nvPr/>
        </p:nvSpPr>
        <p:spPr>
          <a:xfrm>
            <a:off x="2761488" y="3054096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B8A0936D-C924-9D6B-1F70-1AA963BEB63B}"/>
              </a:ext>
            </a:extLst>
          </p:cNvPr>
          <p:cNvSpPr/>
          <p:nvPr/>
        </p:nvSpPr>
        <p:spPr>
          <a:xfrm>
            <a:off x="2871216" y="2962656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Bastidores, reflexão pessoal, humor leve</a:t>
            </a:r>
            <a:endParaRPr lang="en-US" sz="950" dirty="0"/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EAA7063D-8C7C-7C46-8CD4-68A96EC5DD63}"/>
              </a:ext>
            </a:extLst>
          </p:cNvPr>
          <p:cNvSpPr/>
          <p:nvPr/>
        </p:nvSpPr>
        <p:spPr>
          <a:xfrm>
            <a:off x="292608" y="3410712"/>
            <a:ext cx="7589520" cy="420624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>
            <a:extLst>
              <a:ext uri="{FF2B5EF4-FFF2-40B4-BE49-F238E27FC236}">
                <a16:creationId xmlns:a16="http://schemas.microsoft.com/office/drawing/2014/main" id="{D043BA2B-54CA-7D17-6E89-2E3979719DFF}"/>
              </a:ext>
            </a:extLst>
          </p:cNvPr>
          <p:cNvSpPr/>
          <p:nvPr/>
        </p:nvSpPr>
        <p:spPr>
          <a:xfrm>
            <a:off x="292608" y="3410712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2E288B1B-99B5-8277-6EAC-948C4783DC71}"/>
              </a:ext>
            </a:extLst>
          </p:cNvPr>
          <p:cNvSpPr/>
          <p:nvPr/>
        </p:nvSpPr>
        <p:spPr>
          <a:xfrm>
            <a:off x="292608" y="3410712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Sábado</a:t>
            </a:r>
            <a:endParaRPr lang="en-US" sz="950" dirty="0"/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47B4A9BC-5106-B18A-621D-AC7A88AFB7F2}"/>
              </a:ext>
            </a:extLst>
          </p:cNvPr>
          <p:cNvSpPr/>
          <p:nvPr/>
        </p:nvSpPr>
        <p:spPr>
          <a:xfrm>
            <a:off x="1188720" y="3447288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Mobilização</a:t>
            </a:r>
            <a:endParaRPr lang="en-US" sz="950" dirty="0"/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8C633256-F904-85B1-4EFC-7F634A1602A1}"/>
              </a:ext>
            </a:extLst>
          </p:cNvPr>
          <p:cNvSpPr/>
          <p:nvPr/>
        </p:nvSpPr>
        <p:spPr>
          <a:xfrm>
            <a:off x="1188720" y="3621024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CTA e convite</a:t>
            </a:r>
            <a:endParaRPr lang="en-US" sz="850" dirty="0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841C5F5F-B273-45CD-CEF7-434D74804671}"/>
              </a:ext>
            </a:extLst>
          </p:cNvPr>
          <p:cNvSpPr/>
          <p:nvPr/>
        </p:nvSpPr>
        <p:spPr>
          <a:xfrm>
            <a:off x="2761488" y="3502152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Text 46">
            <a:extLst>
              <a:ext uri="{FF2B5EF4-FFF2-40B4-BE49-F238E27FC236}">
                <a16:creationId xmlns:a16="http://schemas.microsoft.com/office/drawing/2014/main" id="{7679615D-DDE2-B350-69BE-BC5C92AAB3DA}"/>
              </a:ext>
            </a:extLst>
          </p:cNvPr>
          <p:cNvSpPr/>
          <p:nvPr/>
        </p:nvSpPr>
        <p:spPr>
          <a:xfrm>
            <a:off x="2871216" y="3410712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Evento da semana seguinte, petição ou audiência</a:t>
            </a:r>
            <a:endParaRPr lang="en-US" sz="950" dirty="0"/>
          </a:p>
        </p:txBody>
      </p:sp>
      <p:sp>
        <p:nvSpPr>
          <p:cNvPr id="49" name="Shape 47">
            <a:extLst>
              <a:ext uri="{FF2B5EF4-FFF2-40B4-BE49-F238E27FC236}">
                <a16:creationId xmlns:a16="http://schemas.microsoft.com/office/drawing/2014/main" id="{58E01936-0126-74B5-3C54-5D09E61E0506}"/>
              </a:ext>
            </a:extLst>
          </p:cNvPr>
          <p:cNvSpPr/>
          <p:nvPr/>
        </p:nvSpPr>
        <p:spPr>
          <a:xfrm>
            <a:off x="292608" y="3858768"/>
            <a:ext cx="75895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>
            <a:extLst>
              <a:ext uri="{FF2B5EF4-FFF2-40B4-BE49-F238E27FC236}">
                <a16:creationId xmlns:a16="http://schemas.microsoft.com/office/drawing/2014/main" id="{A4DAD848-2200-7EC8-03C6-F950C2EA0B46}"/>
              </a:ext>
            </a:extLst>
          </p:cNvPr>
          <p:cNvSpPr/>
          <p:nvPr/>
        </p:nvSpPr>
        <p:spPr>
          <a:xfrm>
            <a:off x="292608" y="3858768"/>
            <a:ext cx="822960" cy="420624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>
            <a:extLst>
              <a:ext uri="{FF2B5EF4-FFF2-40B4-BE49-F238E27FC236}">
                <a16:creationId xmlns:a16="http://schemas.microsoft.com/office/drawing/2014/main" id="{9C55C689-7136-4D96-DAD9-E3F11BC5DF6A}"/>
              </a:ext>
            </a:extLst>
          </p:cNvPr>
          <p:cNvSpPr/>
          <p:nvPr/>
        </p:nvSpPr>
        <p:spPr>
          <a:xfrm>
            <a:off x="292608" y="3858768"/>
            <a:ext cx="8229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Domingo</a:t>
            </a:r>
            <a:endParaRPr lang="en-US" sz="950" dirty="0"/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C5B6A903-DBFE-9E73-0F55-59AC0540C226}"/>
              </a:ext>
            </a:extLst>
          </p:cNvPr>
          <p:cNvSpPr/>
          <p:nvPr/>
        </p:nvSpPr>
        <p:spPr>
          <a:xfrm>
            <a:off x="1188720" y="3895344"/>
            <a:ext cx="1280160" cy="21031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9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Inspiracional</a:t>
            </a:r>
            <a:endParaRPr lang="en-US" sz="950" dirty="0"/>
          </a:p>
        </p:txBody>
      </p:sp>
      <p:sp>
        <p:nvSpPr>
          <p:cNvPr id="53" name="Text 51">
            <a:extLst>
              <a:ext uri="{FF2B5EF4-FFF2-40B4-BE49-F238E27FC236}">
                <a16:creationId xmlns:a16="http://schemas.microsoft.com/office/drawing/2014/main" id="{8909D7AB-2E9C-1F12-3F61-662A35C17A9D}"/>
              </a:ext>
            </a:extLst>
          </p:cNvPr>
          <p:cNvSpPr/>
          <p:nvPr/>
        </p:nvSpPr>
        <p:spPr>
          <a:xfrm>
            <a:off x="1188720" y="4069080"/>
            <a:ext cx="1554480" cy="2103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Frase ou reflexão</a:t>
            </a:r>
            <a:endParaRPr lang="en-US" sz="850" dirty="0"/>
          </a:p>
        </p:txBody>
      </p:sp>
      <p:sp>
        <p:nvSpPr>
          <p:cNvPr id="54" name="Shape 52">
            <a:extLst>
              <a:ext uri="{FF2B5EF4-FFF2-40B4-BE49-F238E27FC236}">
                <a16:creationId xmlns:a16="http://schemas.microsoft.com/office/drawing/2014/main" id="{E28FB7AB-4FF9-D49B-2934-2F135C5B47B6}"/>
              </a:ext>
            </a:extLst>
          </p:cNvPr>
          <p:cNvSpPr/>
          <p:nvPr/>
        </p:nvSpPr>
        <p:spPr>
          <a:xfrm>
            <a:off x="2761488" y="3950208"/>
            <a:ext cx="9144" cy="237744"/>
          </a:xfrm>
          <a:prstGeom prst="rect">
            <a:avLst/>
          </a:prstGeom>
          <a:solidFill>
            <a:srgbClr val="D0DCF0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5E477381-4972-A9BD-CC0A-2427AFCA4169}"/>
              </a:ext>
            </a:extLst>
          </p:cNvPr>
          <p:cNvSpPr/>
          <p:nvPr/>
        </p:nvSpPr>
        <p:spPr>
          <a:xfrm>
            <a:off x="2871216" y="3858768"/>
            <a:ext cx="491947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Mensagem de valores e motivação para a semana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99639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2D5BCCA1-886B-74C6-423F-DAF1A1D88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97CA6470-9C81-4A00-B08C-153D2AE4DE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567CB6DA-988E-EC9A-57AE-988FCD711676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C60DA90-1A56-8671-903E-B33A39C59590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59A8E04-9C55-D7AD-5796-1737B017E016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7d  ·  Atividade Prática: Criação de Linhas Editoriais com ChatGPT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BAE49E4-2634-9935-B78B-99121ED46B57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Hands-On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EA6A03A4-0F27-A53F-73FC-8CB544E76B13}"/>
              </a:ext>
            </a:extLst>
          </p:cNvPr>
          <p:cNvSpPr/>
          <p:nvPr/>
        </p:nvSpPr>
        <p:spPr>
          <a:xfrm>
            <a:off x="292608" y="850392"/>
            <a:ext cx="7589520" cy="457200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C1B2F14-7FFB-2D42-A6F6-0DB489409C93}"/>
              </a:ext>
            </a:extLst>
          </p:cNvPr>
          <p:cNvSpPr/>
          <p:nvPr/>
        </p:nvSpPr>
        <p:spPr>
          <a:xfrm>
            <a:off x="384048" y="850392"/>
            <a:ext cx="7406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🤖  O ChatGPT entra como ferramenta ACESSÓRIA. Ele acelera a estruturação, mas VOCÊ decide o que faz sentido para o seu contexto, público e valores.</a:t>
            </a:r>
            <a:endParaRPr lang="en-US" sz="95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025B1D7D-0917-0194-F082-24661AC414FC}"/>
              </a:ext>
            </a:extLst>
          </p:cNvPr>
          <p:cNvSpPr/>
          <p:nvPr/>
        </p:nvSpPr>
        <p:spPr>
          <a:xfrm>
            <a:off x="292608" y="1389888"/>
            <a:ext cx="758952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056D947B-AFD4-C121-F0D1-E96487A1E420}"/>
              </a:ext>
            </a:extLst>
          </p:cNvPr>
          <p:cNvSpPr/>
          <p:nvPr/>
        </p:nvSpPr>
        <p:spPr>
          <a:xfrm>
            <a:off x="292608" y="1389888"/>
            <a:ext cx="822960" cy="5212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B8B83F71-A331-747E-6DD5-63D28AB954AC}"/>
              </a:ext>
            </a:extLst>
          </p:cNvPr>
          <p:cNvSpPr/>
          <p:nvPr/>
        </p:nvSpPr>
        <p:spPr>
          <a:xfrm>
            <a:off x="292608" y="1389888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1</a:t>
            </a:r>
            <a:endParaRPr lang="en-US" sz="8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1AC9289-1129-60BA-BF8A-A45D1DA907C4}"/>
              </a:ext>
            </a:extLst>
          </p:cNvPr>
          <p:cNvSpPr/>
          <p:nvPr/>
        </p:nvSpPr>
        <p:spPr>
          <a:xfrm>
            <a:off x="1207008" y="1389888"/>
            <a:ext cx="6601968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um perfil real ou fictício de mandato (vereador, deputado, assessor de comunicação). Defina o município, o partido e o perfil do eleitorado.</a:t>
            </a:r>
            <a:endParaRPr lang="en-US" sz="105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75C62218-1D3A-34F0-F13D-67661026CF0D}"/>
              </a:ext>
            </a:extLst>
          </p:cNvPr>
          <p:cNvSpPr/>
          <p:nvPr/>
        </p:nvSpPr>
        <p:spPr>
          <a:xfrm>
            <a:off x="292608" y="1956816"/>
            <a:ext cx="7589520" cy="521208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21F42B5C-625A-BD37-5B52-5CA42EA3227F}"/>
              </a:ext>
            </a:extLst>
          </p:cNvPr>
          <p:cNvSpPr/>
          <p:nvPr/>
        </p:nvSpPr>
        <p:spPr>
          <a:xfrm>
            <a:off x="292608" y="1956816"/>
            <a:ext cx="822960" cy="5212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37C399D6-58F6-F6D8-613C-CD29B4AF3934}"/>
              </a:ext>
            </a:extLst>
          </p:cNvPr>
          <p:cNvSpPr/>
          <p:nvPr/>
        </p:nvSpPr>
        <p:spPr>
          <a:xfrm>
            <a:off x="292608" y="1956816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2</a:t>
            </a:r>
            <a:endParaRPr lang="en-US" sz="8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2186982-0374-9CAA-9A10-46AF2F88CC44}"/>
              </a:ext>
            </a:extLst>
          </p:cNvPr>
          <p:cNvSpPr/>
          <p:nvPr/>
        </p:nvSpPr>
        <p:spPr>
          <a:xfrm>
            <a:off x="1207008" y="1956816"/>
            <a:ext cx="6601968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Acesse o ChatGPT com o prompt do próximo slide. Receba 6 sugestões de linhas editoriais com nome, descrição, frequência e exemplo de post.</a:t>
            </a:r>
            <a:endParaRPr lang="en-US" sz="105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8966310E-A470-0C99-B4F8-6ECEABC1C3FE}"/>
              </a:ext>
            </a:extLst>
          </p:cNvPr>
          <p:cNvSpPr/>
          <p:nvPr/>
        </p:nvSpPr>
        <p:spPr>
          <a:xfrm>
            <a:off x="292608" y="2523744"/>
            <a:ext cx="758952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DC11B53F-B487-1FE5-D3AF-514319C7FCE0}"/>
              </a:ext>
            </a:extLst>
          </p:cNvPr>
          <p:cNvSpPr/>
          <p:nvPr/>
        </p:nvSpPr>
        <p:spPr>
          <a:xfrm>
            <a:off x="292608" y="2523744"/>
            <a:ext cx="822960" cy="5212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F3A007ED-55A6-05AD-D80C-13BC67FBF898}"/>
              </a:ext>
            </a:extLst>
          </p:cNvPr>
          <p:cNvSpPr/>
          <p:nvPr/>
        </p:nvSpPr>
        <p:spPr>
          <a:xfrm>
            <a:off x="292608" y="2523744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3</a:t>
            </a:r>
            <a:endParaRPr lang="en-US" sz="8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8A91A9D-7FC2-843D-525D-4496E1EECEE1}"/>
              </a:ext>
            </a:extLst>
          </p:cNvPr>
          <p:cNvSpPr/>
          <p:nvPr/>
        </p:nvSpPr>
        <p:spPr>
          <a:xfrm>
            <a:off x="1207008" y="2523744"/>
            <a:ext cx="6601968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Selecione 3 linhas editoriais mais adequadas ao perfil escolhido. Adapte a linguagem, os exemplos e a frequência para a realidade do mandato.</a:t>
            </a:r>
            <a:endParaRPr lang="en-US" sz="105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B5F25CF6-B870-4723-B25D-C6F6C1EBD494}"/>
              </a:ext>
            </a:extLst>
          </p:cNvPr>
          <p:cNvSpPr/>
          <p:nvPr/>
        </p:nvSpPr>
        <p:spPr>
          <a:xfrm>
            <a:off x="292608" y="3090672"/>
            <a:ext cx="7589520" cy="521208"/>
          </a:xfrm>
          <a:prstGeom prst="rect">
            <a:avLst/>
          </a:prstGeom>
          <a:solidFill>
            <a:srgbClr val="F5F8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79A3D7FF-DD7F-053D-8A93-91CC0507B57F}"/>
              </a:ext>
            </a:extLst>
          </p:cNvPr>
          <p:cNvSpPr/>
          <p:nvPr/>
        </p:nvSpPr>
        <p:spPr>
          <a:xfrm>
            <a:off x="292608" y="3090672"/>
            <a:ext cx="822960" cy="5212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CB234BB8-1CAC-F331-4D52-B89C12329C87}"/>
              </a:ext>
            </a:extLst>
          </p:cNvPr>
          <p:cNvSpPr/>
          <p:nvPr/>
        </p:nvSpPr>
        <p:spPr>
          <a:xfrm>
            <a:off x="292608" y="3090672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4</a:t>
            </a:r>
            <a:endParaRPr lang="en-US" sz="80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F1BFB13B-C330-E1A8-269A-5628850DBD86}"/>
              </a:ext>
            </a:extLst>
          </p:cNvPr>
          <p:cNvSpPr/>
          <p:nvPr/>
        </p:nvSpPr>
        <p:spPr>
          <a:xfrm>
            <a:off x="1207008" y="3090672"/>
            <a:ext cx="6601968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Monte um calendário editorial de 1 semana com as 3 linhas escolhidas. Defina: dia, tema, formato e CTA para cada publicação.</a:t>
            </a:r>
            <a:endParaRPr lang="en-US" sz="105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347F2D91-D11E-AFB2-CC1A-9595754FA3C7}"/>
              </a:ext>
            </a:extLst>
          </p:cNvPr>
          <p:cNvSpPr/>
          <p:nvPr/>
        </p:nvSpPr>
        <p:spPr>
          <a:xfrm>
            <a:off x="292608" y="3657600"/>
            <a:ext cx="7589520" cy="5212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CDF8709F-99BD-B131-A90C-BBED21786899}"/>
              </a:ext>
            </a:extLst>
          </p:cNvPr>
          <p:cNvSpPr/>
          <p:nvPr/>
        </p:nvSpPr>
        <p:spPr>
          <a:xfrm>
            <a:off x="292608" y="3657600"/>
            <a:ext cx="822960" cy="5212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5631B31F-B8AB-9693-EEB2-B656868048E4}"/>
              </a:ext>
            </a:extLst>
          </p:cNvPr>
          <p:cNvSpPr/>
          <p:nvPr/>
        </p:nvSpPr>
        <p:spPr>
          <a:xfrm>
            <a:off x="292608" y="3657600"/>
            <a:ext cx="82296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PASSO 5</a:t>
            </a:r>
            <a:endParaRPr lang="en-US" sz="80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88FF9ED8-A922-A9D6-8FD3-F565790AFAA1}"/>
              </a:ext>
            </a:extLst>
          </p:cNvPr>
          <p:cNvSpPr/>
          <p:nvPr/>
        </p:nvSpPr>
        <p:spPr>
          <a:xfrm>
            <a:off x="1207008" y="3657600"/>
            <a:ext cx="6601968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Apresente em 3 minutos: as 3 linhas, o calendário da semana e a justificativa da escolha. O grupo avalia coerência com o perfil definido.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270656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7175CC17-F93D-E11F-C2A5-BF094A479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B5009EC0-C083-E30B-A8E4-D1E9D50E8AF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4A6CB91-7F5B-67FA-9758-E9CB079E654F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11AB5E16-C6DE-F520-244F-F7FD4382F49B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C4085AFB-CCE8-03E1-9DEA-D7027931BFAA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Sugerido para o ChatGPT — Linhas Editoriais</a:t>
            </a:r>
            <a:endParaRPr lang="en-US" sz="17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CCA12E34-7752-4E7A-4F0E-EA0747D0B2FE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de IA</a:t>
            </a:r>
            <a:endParaRPr lang="en-US" sz="8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0C143A31-DCDE-E4CF-B0AB-A1045B69F09D}"/>
              </a:ext>
            </a:extLst>
          </p:cNvPr>
          <p:cNvSpPr/>
          <p:nvPr/>
        </p:nvSpPr>
        <p:spPr>
          <a:xfrm>
            <a:off x="292608" y="850392"/>
            <a:ext cx="7589520" cy="2880360"/>
          </a:xfrm>
          <a:prstGeom prst="rect">
            <a:avLst/>
          </a:prstGeom>
          <a:solidFill>
            <a:srgbClr val="F0F4FA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47062A4E-A870-A665-8FBC-6DC65CCBAE18}"/>
              </a:ext>
            </a:extLst>
          </p:cNvPr>
          <p:cNvSpPr/>
          <p:nvPr/>
        </p:nvSpPr>
        <p:spPr>
          <a:xfrm>
            <a:off x="292608" y="850392"/>
            <a:ext cx="45720" cy="2880360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54941315-B84B-E916-848E-A876E8633724}"/>
              </a:ext>
            </a:extLst>
          </p:cNvPr>
          <p:cNvSpPr/>
          <p:nvPr/>
        </p:nvSpPr>
        <p:spPr>
          <a:xfrm>
            <a:off x="420624" y="896112"/>
            <a:ext cx="7406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471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Copie, adapte e cole no ChatGPT:</a:t>
            </a:r>
            <a:endParaRPr lang="en-US" sz="1000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AAAC372C-B5DD-8566-77AE-B244FC69E9D5}"/>
              </a:ext>
            </a:extLst>
          </p:cNvPr>
          <p:cNvSpPr/>
          <p:nvPr/>
        </p:nvSpPr>
        <p:spPr>
          <a:xfrm>
            <a:off x="420624" y="1188720"/>
            <a:ext cx="7388352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"Você é um especialista em comunicação política e mídias sociais. Preciso criar linhas editoriais para o perfil de [CARGO: ex. vereador] em [CIDADE/ESTADO].</a:t>
            </a:r>
            <a:endParaRPr lang="en-US" sz="950" dirty="0"/>
          </a:p>
          <a:p>
            <a:pPr marL="0" indent="0">
              <a:buNone/>
            </a:pP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Perfil do mandato: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Partido: [PARTIDO]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Principais bandeiras: [ex.: educação, segurança, meio ambiente]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Tom de voz desejado: [ex.: próximo, técnico, inspirador]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 Público principal: [descrição breve da persona]</a:t>
            </a:r>
            <a:endParaRPr lang="en-US" sz="950" dirty="0"/>
          </a:p>
          <a:p>
            <a:pPr marL="0" indent="0">
              <a:buNone/>
            </a:pP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 favor, crie 6 linhas editoriais com: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 Nome da linha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 Objetivo (o que ela busca: engajar, informar, converter, humanizar?)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 Frequência sugerida (diária, semanal, quinzenal)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 Formatos recomendados (Reels, carrossel, story, post estático)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5. Exemplo concreto de post para essa linha</a:t>
            </a:r>
            <a:endParaRPr lang="en-US" sz="950" dirty="0"/>
          </a:p>
          <a:p>
            <a:pPr marL="0" indent="0">
              <a:buNone/>
            </a:pP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 linguagem objetiva e adequada ao contexto político-institucional brasileiro."</a:t>
            </a:r>
            <a:endParaRPr lang="en-US" sz="950" dirty="0"/>
          </a:p>
        </p:txBody>
      </p:sp>
      <p:sp>
        <p:nvSpPr>
          <p:cNvPr id="19" name="Shape 8">
            <a:extLst>
              <a:ext uri="{FF2B5EF4-FFF2-40B4-BE49-F238E27FC236}">
                <a16:creationId xmlns:a16="http://schemas.microsoft.com/office/drawing/2014/main" id="{95EEC937-1089-C5DA-6C62-2CCAAA01294F}"/>
              </a:ext>
            </a:extLst>
          </p:cNvPr>
          <p:cNvSpPr/>
          <p:nvPr/>
        </p:nvSpPr>
        <p:spPr>
          <a:xfrm>
            <a:off x="292608" y="3538728"/>
            <a:ext cx="7589520" cy="274320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029BFAF2-28D6-D3A3-F6ED-9B5235F8A32B}"/>
              </a:ext>
            </a:extLst>
          </p:cNvPr>
          <p:cNvSpPr/>
          <p:nvPr/>
        </p:nvSpPr>
        <p:spPr>
          <a:xfrm>
            <a:off x="384048" y="3538728"/>
            <a:ext cx="7406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Após receber as sugestões: questione, adapte e filtre com seu conhecimento do mandato e do público real.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429879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5C42738E-79C2-F136-5B95-B077D9E7D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F4181787-C063-C1C4-CBD1-808F190AA4C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DC08319C-C481-EE6D-E7C2-AC46517DE514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535F118B-0F87-8354-116F-CB8D0EADEEE6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FC5BFA7A-1526-2182-4821-640829C0ED1F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Síntese da Aula — O que Levamos Hoje?</a:t>
            </a:r>
            <a:endParaRPr lang="en-US" sz="17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715019B1-0315-E1FF-F6FB-54D5E7197ECA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Consolidação</a:t>
            </a:r>
            <a:endParaRPr lang="en-US" sz="8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960C1742-7EDE-65A3-1ACD-64DA2ACE08A3}"/>
              </a:ext>
            </a:extLst>
          </p:cNvPr>
          <p:cNvSpPr/>
          <p:nvPr/>
        </p:nvSpPr>
        <p:spPr>
          <a:xfrm>
            <a:off x="292608" y="850392"/>
            <a:ext cx="75895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4C300DAE-A257-AACA-E1AE-360024C28379}"/>
              </a:ext>
            </a:extLst>
          </p:cNvPr>
          <p:cNvSpPr/>
          <p:nvPr/>
        </p:nvSpPr>
        <p:spPr>
          <a:xfrm>
            <a:off x="292608" y="850392"/>
            <a:ext cx="658368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EB447747-CE52-615F-229F-41031BC2FBDD}"/>
              </a:ext>
            </a:extLst>
          </p:cNvPr>
          <p:cNvSpPr/>
          <p:nvPr/>
        </p:nvSpPr>
        <p:spPr>
          <a:xfrm>
            <a:off x="292608" y="850392"/>
            <a:ext cx="6583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1–2</a:t>
            </a:r>
            <a:endParaRPr lang="en-US" sz="1000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293F7835-E7CD-36AA-59F8-901BA439F504}"/>
              </a:ext>
            </a:extLst>
          </p:cNvPr>
          <p:cNvSpPr/>
          <p:nvPr/>
        </p:nvSpPr>
        <p:spPr>
          <a:xfrm>
            <a:off x="1042416" y="941832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Plataforma e Branding</a:t>
            </a:r>
            <a:endParaRPr lang="en-US" sz="115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983C7410-C413-870C-1918-99A30E9B6BB0}"/>
              </a:ext>
            </a:extLst>
          </p:cNvPr>
          <p:cNvSpPr/>
          <p:nvPr/>
        </p:nvSpPr>
        <p:spPr>
          <a:xfrm>
            <a:off x="1042416" y="1252728"/>
            <a:ext cx="6720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estratégica de canais com base no público real + identidade visual consistente que gera confiança e reconhecimento.</a:t>
            </a:r>
            <a:endParaRPr lang="en-US" sz="1000" dirty="0"/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6CD2B68F-1929-111C-3C95-ED4D4B1C5835}"/>
              </a:ext>
            </a:extLst>
          </p:cNvPr>
          <p:cNvSpPr/>
          <p:nvPr/>
        </p:nvSpPr>
        <p:spPr>
          <a:xfrm>
            <a:off x="292608" y="1691640"/>
            <a:ext cx="75895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3" name="Shape 10">
            <a:extLst>
              <a:ext uri="{FF2B5EF4-FFF2-40B4-BE49-F238E27FC236}">
                <a16:creationId xmlns:a16="http://schemas.microsoft.com/office/drawing/2014/main" id="{9FF1AB45-E94C-BB21-96D5-8B562E19FA4B}"/>
              </a:ext>
            </a:extLst>
          </p:cNvPr>
          <p:cNvSpPr/>
          <p:nvPr/>
        </p:nvSpPr>
        <p:spPr>
          <a:xfrm>
            <a:off x="292608" y="1691640"/>
            <a:ext cx="658368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DD8C2827-C8AA-2909-9622-06B9972E462C}"/>
              </a:ext>
            </a:extLst>
          </p:cNvPr>
          <p:cNvSpPr/>
          <p:nvPr/>
        </p:nvSpPr>
        <p:spPr>
          <a:xfrm>
            <a:off x="292608" y="1691640"/>
            <a:ext cx="6583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3–4</a:t>
            </a:r>
            <a:endParaRPr lang="en-US" sz="1000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79EC0819-05FE-90C3-D800-3787411DFB72}"/>
              </a:ext>
            </a:extLst>
          </p:cNvPr>
          <p:cNvSpPr/>
          <p:nvPr/>
        </p:nvSpPr>
        <p:spPr>
          <a:xfrm>
            <a:off x="1042416" y="178308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Personas e Mensagens-chave</a:t>
            </a:r>
            <a:endParaRPr lang="en-US" sz="1150" dirty="0"/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18BD301D-4B51-3363-E4C0-D331DCB96FB1}"/>
              </a:ext>
            </a:extLst>
          </p:cNvPr>
          <p:cNvSpPr/>
          <p:nvPr/>
        </p:nvSpPr>
        <p:spPr>
          <a:xfrm>
            <a:off x="1042416" y="2093976"/>
            <a:ext cx="6720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é seu cidadão? O que o mobiliza? Comunicação eficaz parte de personas claras e mensagens emocionalmente relevantes.</a:t>
            </a:r>
            <a:endParaRPr lang="en-US" sz="1000" dirty="0"/>
          </a:p>
        </p:txBody>
      </p:sp>
      <p:sp>
        <p:nvSpPr>
          <p:cNvPr id="31" name="Shape 14">
            <a:extLst>
              <a:ext uri="{FF2B5EF4-FFF2-40B4-BE49-F238E27FC236}">
                <a16:creationId xmlns:a16="http://schemas.microsoft.com/office/drawing/2014/main" id="{B8886EBA-1329-829C-BA17-2EDE7F2925F4}"/>
              </a:ext>
            </a:extLst>
          </p:cNvPr>
          <p:cNvSpPr/>
          <p:nvPr/>
        </p:nvSpPr>
        <p:spPr>
          <a:xfrm>
            <a:off x="292608" y="2532888"/>
            <a:ext cx="75895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3" name="Shape 15">
            <a:extLst>
              <a:ext uri="{FF2B5EF4-FFF2-40B4-BE49-F238E27FC236}">
                <a16:creationId xmlns:a16="http://schemas.microsoft.com/office/drawing/2014/main" id="{9AD3B733-647A-3C69-3EA1-9DC14A85DB44}"/>
              </a:ext>
            </a:extLst>
          </p:cNvPr>
          <p:cNvSpPr/>
          <p:nvPr/>
        </p:nvSpPr>
        <p:spPr>
          <a:xfrm>
            <a:off x="292608" y="2532888"/>
            <a:ext cx="658368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16">
            <a:extLst>
              <a:ext uri="{FF2B5EF4-FFF2-40B4-BE49-F238E27FC236}">
                <a16:creationId xmlns:a16="http://schemas.microsoft.com/office/drawing/2014/main" id="{C3172D21-DB4B-3FE1-C0B7-801ECB0918AD}"/>
              </a:ext>
            </a:extLst>
          </p:cNvPr>
          <p:cNvSpPr/>
          <p:nvPr/>
        </p:nvSpPr>
        <p:spPr>
          <a:xfrm>
            <a:off x="292608" y="2532888"/>
            <a:ext cx="6583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5–6</a:t>
            </a:r>
            <a:endParaRPr lang="en-US" sz="1000" dirty="0"/>
          </a:p>
        </p:txBody>
      </p:sp>
      <p:sp>
        <p:nvSpPr>
          <p:cNvPr id="37" name="Text 17">
            <a:extLst>
              <a:ext uri="{FF2B5EF4-FFF2-40B4-BE49-F238E27FC236}">
                <a16:creationId xmlns:a16="http://schemas.microsoft.com/office/drawing/2014/main" id="{D17D1FF5-6164-A9FF-0790-588B1F2AE429}"/>
              </a:ext>
            </a:extLst>
          </p:cNvPr>
          <p:cNvSpPr/>
          <p:nvPr/>
        </p:nvSpPr>
        <p:spPr>
          <a:xfrm>
            <a:off x="1042416" y="262432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SWOT e Integração de Canais</a:t>
            </a:r>
            <a:endParaRPr lang="en-US" sz="1150" dirty="0"/>
          </a:p>
        </p:txBody>
      </p:sp>
      <p:sp>
        <p:nvSpPr>
          <p:cNvPr id="39" name="Text 18">
            <a:extLst>
              <a:ext uri="{FF2B5EF4-FFF2-40B4-BE49-F238E27FC236}">
                <a16:creationId xmlns:a16="http://schemas.microsoft.com/office/drawing/2014/main" id="{14B65D9A-DD77-0E6F-BD93-EA33348D0196}"/>
              </a:ext>
            </a:extLst>
          </p:cNvPr>
          <p:cNvSpPr/>
          <p:nvPr/>
        </p:nvSpPr>
        <p:spPr>
          <a:xfrm>
            <a:off x="1042416" y="2935224"/>
            <a:ext cx="6720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Diagnóstico honesto do mandato + estratégia omnicanal que mantém consistência de linguagem em todas as plataformas.</a:t>
            </a:r>
            <a:endParaRPr lang="en-US" sz="1000" dirty="0"/>
          </a:p>
        </p:txBody>
      </p:sp>
      <p:sp>
        <p:nvSpPr>
          <p:cNvPr id="41" name="Shape 19">
            <a:extLst>
              <a:ext uri="{FF2B5EF4-FFF2-40B4-BE49-F238E27FC236}">
                <a16:creationId xmlns:a16="http://schemas.microsoft.com/office/drawing/2014/main" id="{D2CCA6D4-73E9-6811-3EE5-80A826550A30}"/>
              </a:ext>
            </a:extLst>
          </p:cNvPr>
          <p:cNvSpPr/>
          <p:nvPr/>
        </p:nvSpPr>
        <p:spPr>
          <a:xfrm>
            <a:off x="292608" y="3374136"/>
            <a:ext cx="758952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3" name="Shape 20">
            <a:extLst>
              <a:ext uri="{FF2B5EF4-FFF2-40B4-BE49-F238E27FC236}">
                <a16:creationId xmlns:a16="http://schemas.microsoft.com/office/drawing/2014/main" id="{CF8ED4FB-BFD9-DB44-2521-0783885AB751}"/>
              </a:ext>
            </a:extLst>
          </p:cNvPr>
          <p:cNvSpPr/>
          <p:nvPr/>
        </p:nvSpPr>
        <p:spPr>
          <a:xfrm>
            <a:off x="292608" y="3374136"/>
            <a:ext cx="658368" cy="749808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5F6D8BF4-C20A-4C5F-CD0B-C8323E3BE843}"/>
              </a:ext>
            </a:extLst>
          </p:cNvPr>
          <p:cNvSpPr/>
          <p:nvPr/>
        </p:nvSpPr>
        <p:spPr>
          <a:xfrm>
            <a:off x="292608" y="3374136"/>
            <a:ext cx="6583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47" name="Text 22">
            <a:extLst>
              <a:ext uri="{FF2B5EF4-FFF2-40B4-BE49-F238E27FC236}">
                <a16:creationId xmlns:a16="http://schemas.microsoft.com/office/drawing/2014/main" id="{66425E96-BA71-7489-0DD3-876DD7CE0F00}"/>
              </a:ext>
            </a:extLst>
          </p:cNvPr>
          <p:cNvSpPr/>
          <p:nvPr/>
        </p:nvSpPr>
        <p:spPr>
          <a:xfrm>
            <a:off x="1042416" y="3465576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Estratégico e Linhas Editoriais</a:t>
            </a:r>
            <a:endParaRPr lang="en-US" sz="1150" dirty="0"/>
          </a:p>
        </p:txBody>
      </p:sp>
      <p:sp>
        <p:nvSpPr>
          <p:cNvPr id="49" name="Text 23">
            <a:extLst>
              <a:ext uri="{FF2B5EF4-FFF2-40B4-BE49-F238E27FC236}">
                <a16:creationId xmlns:a16="http://schemas.microsoft.com/office/drawing/2014/main" id="{9EFB8C57-E590-30EB-EC28-6861B0C42F6E}"/>
              </a:ext>
            </a:extLst>
          </p:cNvPr>
          <p:cNvSpPr/>
          <p:nvPr/>
        </p:nvSpPr>
        <p:spPr>
          <a:xfrm>
            <a:off x="1042416" y="3776472"/>
            <a:ext cx="6720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Funil de conteúdo + otimização de conteúdo denso + linhas editoriais claras + IA como ferramenta de aceleração.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1738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9B66DDBD-7070-94A5-250A-CD5899BE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>
            <a:extLst>
              <a:ext uri="{FF2B5EF4-FFF2-40B4-BE49-F238E27FC236}">
                <a16:creationId xmlns:a16="http://schemas.microsoft.com/office/drawing/2014/main" id="{9C87BE18-1D5D-8815-1FFC-12D1EE596FE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ACC90BFF-D4D4-84B3-554A-3141A3E68813}"/>
              </a:ext>
            </a:extLst>
          </p:cNvPr>
          <p:cNvSpPr/>
          <p:nvPr/>
        </p:nvSpPr>
        <p:spPr>
          <a:xfrm>
            <a:off x="731520" y="1188720"/>
            <a:ext cx="65836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"Estratégia sem execução é apenas intenção.</a:t>
            </a:r>
            <a:endParaRPr lang="en-US" sz="1800" dirty="0"/>
          </a:p>
          <a:p>
            <a:pPr marL="0" indent="0" algn="l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Execução sem estratégia é apenas barulho.</a:t>
            </a:r>
            <a:endParaRPr lang="en-US" sz="1800" dirty="0"/>
          </a:p>
          <a:p>
            <a:pPr marL="0" indent="0" algn="l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mandato precisa das duas — com planejamento, consistência e propósito."</a:t>
            </a:r>
            <a:endParaRPr lang="en-US" sz="1800" dirty="0"/>
          </a:p>
        </p:txBody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0E54D737-132D-57FD-2CD3-389EFF7D3514}"/>
              </a:ext>
            </a:extLst>
          </p:cNvPr>
          <p:cNvSpPr/>
          <p:nvPr/>
        </p:nvSpPr>
        <p:spPr>
          <a:xfrm>
            <a:off x="731520" y="3291840"/>
            <a:ext cx="32004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2C48FAE1-4733-74FB-EE20-91605D07CE59}"/>
              </a:ext>
            </a:extLst>
          </p:cNvPr>
          <p:cNvSpPr/>
          <p:nvPr/>
        </p:nvSpPr>
        <p:spPr>
          <a:xfrm>
            <a:off x="731520" y="3410712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B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Giovani de Capri</a:t>
            </a:r>
            <a:endParaRPr lang="en-US" sz="1300" dirty="0">
              <a:solidFill>
                <a:srgbClr val="00B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911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7E801D77-2752-5442-597D-6AD38BCB6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>
            <a:extLst>
              <a:ext uri="{FF2B5EF4-FFF2-40B4-BE49-F238E27FC236}">
                <a16:creationId xmlns:a16="http://schemas.microsoft.com/office/drawing/2014/main" id="{C74A2585-49B6-F3EF-EB4B-048EA02E4CA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37537061-1688-CD49-F585-AAA4C6EA8EB4}"/>
              </a:ext>
            </a:extLst>
          </p:cNvPr>
          <p:cNvSpPr/>
          <p:nvPr/>
        </p:nvSpPr>
        <p:spPr>
          <a:xfrm>
            <a:off x="731520" y="1280160"/>
            <a:ext cx="5486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Obrigado!</a:t>
            </a:r>
            <a:endParaRPr lang="en-US" sz="36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8C501A2-92FA-84CD-390E-97345859EF13}"/>
              </a:ext>
            </a:extLst>
          </p:cNvPr>
          <p:cNvSpPr/>
          <p:nvPr/>
        </p:nvSpPr>
        <p:spPr>
          <a:xfrm>
            <a:off x="731520" y="1993392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Planejamento é o que transforma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presença em relevância.</a:t>
            </a:r>
            <a:endParaRPr lang="en-US" sz="1400" dirty="0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E92ADCF3-BB66-CE01-EC3F-5B7EFFD2E77B}"/>
              </a:ext>
            </a:extLst>
          </p:cNvPr>
          <p:cNvSpPr/>
          <p:nvPr/>
        </p:nvSpPr>
        <p:spPr>
          <a:xfrm>
            <a:off x="731520" y="2743200"/>
            <a:ext cx="27432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8ACC0B57-355F-A11D-9DC8-92F7D20A9CED}"/>
              </a:ext>
            </a:extLst>
          </p:cNvPr>
          <p:cNvSpPr/>
          <p:nvPr/>
        </p:nvSpPr>
        <p:spPr>
          <a:xfrm>
            <a:off x="731520" y="287121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Giovani de Capri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91344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EF4A02E1-CEFE-521F-0038-74CF21F1B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>
            <a:extLst>
              <a:ext uri="{FF2B5EF4-FFF2-40B4-BE49-F238E27FC236}">
                <a16:creationId xmlns:a16="http://schemas.microsoft.com/office/drawing/2014/main" id="{181A652B-CD60-98E8-ADDC-5852E503898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E20D75C3-D7BB-037C-A874-7A3DFA4E62A9}"/>
              </a:ext>
            </a:extLst>
          </p:cNvPr>
          <p:cNvSpPr/>
          <p:nvPr/>
        </p:nvSpPr>
        <p:spPr>
          <a:xfrm>
            <a:off x="731520" y="1325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0B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1</a:t>
            </a:r>
            <a:endParaRPr lang="en-US" sz="1100" dirty="0">
              <a:solidFill>
                <a:srgbClr val="00BCFF"/>
              </a:solidFill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EE081395-3A6D-488D-7CF0-9F3B86FBCB89}"/>
              </a:ext>
            </a:extLst>
          </p:cNvPr>
          <p:cNvSpPr/>
          <p:nvPr/>
        </p:nvSpPr>
        <p:spPr>
          <a:xfrm>
            <a:off x="731520" y="1719072"/>
            <a:ext cx="6400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Plataforma, Branding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Identidade Digital</a:t>
            </a:r>
            <a:endParaRPr lang="en-US" sz="280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CB6D7ABB-1723-BE53-B603-D9EE6D462C85}"/>
              </a:ext>
            </a:extLst>
          </p:cNvPr>
          <p:cNvSpPr/>
          <p:nvPr/>
        </p:nvSpPr>
        <p:spPr>
          <a:xfrm>
            <a:off x="731520" y="3200400"/>
            <a:ext cx="27432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57C311C5-3ED8-629E-B27E-E9F62C64FB39}"/>
              </a:ext>
            </a:extLst>
          </p:cNvPr>
          <p:cNvSpPr/>
          <p:nvPr/>
        </p:nvSpPr>
        <p:spPr>
          <a:xfrm>
            <a:off x="731520" y="331927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Tópicos 1 e 2  ·  Escolha estratégica de canais e construção de identidade visual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272229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42370790-4F39-7DDC-7F63-7D576BAD3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A70C97C1-AF04-3F83-514D-926F798CCB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53A62C96-C7E0-01D9-EDBC-A87DD39E1F61}"/>
              </a:ext>
            </a:extLst>
          </p:cNvPr>
          <p:cNvSpPr/>
          <p:nvPr/>
        </p:nvSpPr>
        <p:spPr>
          <a:xfrm>
            <a:off x="505110" y="436336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79882F00-37AA-BE62-9F54-B9075449601A}"/>
              </a:ext>
            </a:extLst>
          </p:cNvPr>
          <p:cNvSpPr/>
          <p:nvPr/>
        </p:nvSpPr>
        <p:spPr>
          <a:xfrm>
            <a:off x="505110" y="436336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731AC81C-B853-5636-6512-6E2D9DB55669}"/>
              </a:ext>
            </a:extLst>
          </p:cNvPr>
          <p:cNvSpPr/>
          <p:nvPr/>
        </p:nvSpPr>
        <p:spPr>
          <a:xfrm>
            <a:off x="633126" y="436336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 a Melhor Plataforma para Este Mandato?</a:t>
            </a:r>
            <a:endParaRPr lang="en-US" sz="17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459B123C-F6AF-0CD3-C54F-038D14704007}"/>
              </a:ext>
            </a:extLst>
          </p:cNvPr>
          <p:cNvSpPr/>
          <p:nvPr/>
        </p:nvSpPr>
        <p:spPr>
          <a:xfrm>
            <a:off x="6659022" y="52777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1</a:t>
            </a:r>
            <a:endParaRPr lang="en-US" sz="8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DF0BD225-DDEF-5EB9-E17E-28240DE840DC}"/>
              </a:ext>
            </a:extLst>
          </p:cNvPr>
          <p:cNvSpPr/>
          <p:nvPr/>
        </p:nvSpPr>
        <p:spPr>
          <a:xfrm>
            <a:off x="505110" y="1021552"/>
            <a:ext cx="1488643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EBE7D80F-E796-0617-3B93-418614917E6C}"/>
              </a:ext>
            </a:extLst>
          </p:cNvPr>
          <p:cNvSpPr/>
          <p:nvPr/>
        </p:nvSpPr>
        <p:spPr>
          <a:xfrm>
            <a:off x="505110" y="1021552"/>
            <a:ext cx="1488643" cy="34747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6A9D2BF3-C778-E637-3375-6182CD74832B}"/>
              </a:ext>
            </a:extLst>
          </p:cNvPr>
          <p:cNvSpPr/>
          <p:nvPr/>
        </p:nvSpPr>
        <p:spPr>
          <a:xfrm>
            <a:off x="550830" y="1021552"/>
            <a:ext cx="139720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950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7E6FF075-DEEE-A3CC-58C6-B41A66052B4C}"/>
              </a:ext>
            </a:extLst>
          </p:cNvPr>
          <p:cNvSpPr/>
          <p:nvPr/>
        </p:nvSpPr>
        <p:spPr>
          <a:xfrm>
            <a:off x="578262" y="1442176"/>
            <a:ext cx="1342339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Visual, rápido, forte engajamento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Reels com alto alcance orgânico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Stories para proximidade diária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Melhor para público 18–45 anos</a:t>
            </a:r>
            <a:endParaRPr lang="en-US" sz="950" dirty="0"/>
          </a:p>
        </p:txBody>
      </p:sp>
      <p:sp>
        <p:nvSpPr>
          <p:cNvPr id="19" name="Shape 8">
            <a:extLst>
              <a:ext uri="{FF2B5EF4-FFF2-40B4-BE49-F238E27FC236}">
                <a16:creationId xmlns:a16="http://schemas.microsoft.com/office/drawing/2014/main" id="{193341FC-8D3D-B789-97CC-B6815F3FD5FB}"/>
              </a:ext>
            </a:extLst>
          </p:cNvPr>
          <p:cNvSpPr/>
          <p:nvPr/>
        </p:nvSpPr>
        <p:spPr>
          <a:xfrm>
            <a:off x="2030329" y="1021552"/>
            <a:ext cx="1488643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A5DE6115-A912-342A-B892-58F08E9F16B4}"/>
              </a:ext>
            </a:extLst>
          </p:cNvPr>
          <p:cNvSpPr/>
          <p:nvPr/>
        </p:nvSpPr>
        <p:spPr>
          <a:xfrm>
            <a:off x="2030329" y="1021552"/>
            <a:ext cx="1488643" cy="347472"/>
          </a:xfrm>
          <a:prstGeom prst="rect">
            <a:avLst/>
          </a:prstGeom>
          <a:solidFill>
            <a:srgbClr val="3B5998"/>
          </a:solidFill>
          <a:ln w="12700">
            <a:solidFill>
              <a:srgbClr val="3B599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9F7C2A0E-3C74-D8F2-372D-BCB2404ECDA8}"/>
              </a:ext>
            </a:extLst>
          </p:cNvPr>
          <p:cNvSpPr/>
          <p:nvPr/>
        </p:nvSpPr>
        <p:spPr>
          <a:xfrm>
            <a:off x="2076049" y="1021552"/>
            <a:ext cx="139720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</a:t>
            </a:r>
            <a:endParaRPr lang="en-US" sz="950" dirty="0"/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44857B56-0EE2-3ECA-A789-A3BBFAA7F364}"/>
              </a:ext>
            </a:extLst>
          </p:cNvPr>
          <p:cNvSpPr/>
          <p:nvPr/>
        </p:nvSpPr>
        <p:spPr>
          <a:xfrm>
            <a:off x="2103481" y="1442176"/>
            <a:ext cx="1342339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Narrativo, alcance orgânico reduzido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Excelente para grupos e comunidades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 mais maduro (35–60 anos)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Impulsionamento de baixo custo</a:t>
            </a:r>
            <a:endParaRPr lang="en-US" sz="950" dirty="0"/>
          </a:p>
        </p:txBody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id="{9B2345A0-C374-6C80-2CA2-4DE635052838}"/>
              </a:ext>
            </a:extLst>
          </p:cNvPr>
          <p:cNvSpPr/>
          <p:nvPr/>
        </p:nvSpPr>
        <p:spPr>
          <a:xfrm>
            <a:off x="3555548" y="1021552"/>
            <a:ext cx="1488643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E4A10188-2724-F635-9AE8-B74193E764BF}"/>
              </a:ext>
            </a:extLst>
          </p:cNvPr>
          <p:cNvSpPr/>
          <p:nvPr/>
        </p:nvSpPr>
        <p:spPr>
          <a:xfrm>
            <a:off x="3555548" y="1021552"/>
            <a:ext cx="1488643" cy="347472"/>
          </a:xfrm>
          <a:prstGeom prst="rect">
            <a:avLst/>
          </a:prstGeom>
          <a:solidFill>
            <a:srgbClr val="0077B5"/>
          </a:solidFill>
          <a:ln w="12700">
            <a:solidFill>
              <a:srgbClr val="0077B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14">
            <a:extLst>
              <a:ext uri="{FF2B5EF4-FFF2-40B4-BE49-F238E27FC236}">
                <a16:creationId xmlns:a16="http://schemas.microsoft.com/office/drawing/2014/main" id="{BE5028D6-54C3-CAA6-00F3-5ABCF14231D9}"/>
              </a:ext>
            </a:extLst>
          </p:cNvPr>
          <p:cNvSpPr/>
          <p:nvPr/>
        </p:nvSpPr>
        <p:spPr>
          <a:xfrm>
            <a:off x="3601268" y="1021552"/>
            <a:ext cx="139720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</a:t>
            </a:r>
            <a:endParaRPr lang="en-US" sz="950" dirty="0"/>
          </a:p>
        </p:txBody>
      </p:sp>
      <p:sp>
        <p:nvSpPr>
          <p:cNvPr id="33" name="Text 15">
            <a:extLst>
              <a:ext uri="{FF2B5EF4-FFF2-40B4-BE49-F238E27FC236}">
                <a16:creationId xmlns:a16="http://schemas.microsoft.com/office/drawing/2014/main" id="{784F6DFD-E1AB-BE66-7B65-97F02911BA84}"/>
              </a:ext>
            </a:extLst>
          </p:cNvPr>
          <p:cNvSpPr/>
          <p:nvPr/>
        </p:nvSpPr>
        <p:spPr>
          <a:xfrm>
            <a:off x="3628700" y="1442176"/>
            <a:ext cx="1342339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Autoridade, networking profissional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institucional e técnico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 ideal para gestores e servidores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Menor volume, maior qualidade</a:t>
            </a:r>
            <a:endParaRPr lang="en-US" sz="950" dirty="0"/>
          </a:p>
        </p:txBody>
      </p:sp>
      <p:sp>
        <p:nvSpPr>
          <p:cNvPr id="35" name="Shape 16">
            <a:extLst>
              <a:ext uri="{FF2B5EF4-FFF2-40B4-BE49-F238E27FC236}">
                <a16:creationId xmlns:a16="http://schemas.microsoft.com/office/drawing/2014/main" id="{EF552DFC-E275-23F6-8F0D-EF444C53BA67}"/>
              </a:ext>
            </a:extLst>
          </p:cNvPr>
          <p:cNvSpPr/>
          <p:nvPr/>
        </p:nvSpPr>
        <p:spPr>
          <a:xfrm>
            <a:off x="5080768" y="1021552"/>
            <a:ext cx="1488643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7" name="Shape 17">
            <a:extLst>
              <a:ext uri="{FF2B5EF4-FFF2-40B4-BE49-F238E27FC236}">
                <a16:creationId xmlns:a16="http://schemas.microsoft.com/office/drawing/2014/main" id="{310FD01A-2CA6-DD04-04F7-0EC6CF878E8D}"/>
              </a:ext>
            </a:extLst>
          </p:cNvPr>
          <p:cNvSpPr/>
          <p:nvPr/>
        </p:nvSpPr>
        <p:spPr>
          <a:xfrm>
            <a:off x="5080768" y="1021552"/>
            <a:ext cx="1488643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18">
            <a:extLst>
              <a:ext uri="{FF2B5EF4-FFF2-40B4-BE49-F238E27FC236}">
                <a16:creationId xmlns:a16="http://schemas.microsoft.com/office/drawing/2014/main" id="{834D8776-2797-D0D2-0005-6E5ACA2F65D2}"/>
              </a:ext>
            </a:extLst>
          </p:cNvPr>
          <p:cNvSpPr/>
          <p:nvPr/>
        </p:nvSpPr>
        <p:spPr>
          <a:xfrm>
            <a:off x="5126488" y="1021552"/>
            <a:ext cx="139720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YouTube</a:t>
            </a:r>
            <a:endParaRPr lang="en-US" sz="950" dirty="0"/>
          </a:p>
        </p:txBody>
      </p:sp>
      <p:sp>
        <p:nvSpPr>
          <p:cNvPr id="41" name="Text 19">
            <a:extLst>
              <a:ext uri="{FF2B5EF4-FFF2-40B4-BE49-F238E27FC236}">
                <a16:creationId xmlns:a16="http://schemas.microsoft.com/office/drawing/2014/main" id="{4705EE8B-5EC9-A3BF-DA8E-0E63011F20B0}"/>
              </a:ext>
            </a:extLst>
          </p:cNvPr>
          <p:cNvSpPr/>
          <p:nvPr/>
        </p:nvSpPr>
        <p:spPr>
          <a:xfrm>
            <a:off x="5153920" y="1442176"/>
            <a:ext cx="1342339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Vídeos longos, SEO de longo prazo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Retenção de audiência engajada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Segunda maior busca do mundo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evergreen (não caduca)</a:t>
            </a:r>
            <a:endParaRPr lang="en-US" sz="950" dirty="0"/>
          </a:p>
        </p:txBody>
      </p:sp>
      <p:sp>
        <p:nvSpPr>
          <p:cNvPr id="43" name="Shape 20">
            <a:extLst>
              <a:ext uri="{FF2B5EF4-FFF2-40B4-BE49-F238E27FC236}">
                <a16:creationId xmlns:a16="http://schemas.microsoft.com/office/drawing/2014/main" id="{88F79157-CE2D-145E-67A5-B36179240B98}"/>
              </a:ext>
            </a:extLst>
          </p:cNvPr>
          <p:cNvSpPr/>
          <p:nvPr/>
        </p:nvSpPr>
        <p:spPr>
          <a:xfrm>
            <a:off x="6605987" y="1021552"/>
            <a:ext cx="1488643" cy="28346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5" name="Shape 21">
            <a:extLst>
              <a:ext uri="{FF2B5EF4-FFF2-40B4-BE49-F238E27FC236}">
                <a16:creationId xmlns:a16="http://schemas.microsoft.com/office/drawing/2014/main" id="{E95D8CE6-98AE-CC6F-3822-886CA373CDAC}"/>
              </a:ext>
            </a:extLst>
          </p:cNvPr>
          <p:cNvSpPr/>
          <p:nvPr/>
        </p:nvSpPr>
        <p:spPr>
          <a:xfrm>
            <a:off x="6605987" y="1021552"/>
            <a:ext cx="1488643" cy="347472"/>
          </a:xfrm>
          <a:prstGeom prst="rect">
            <a:avLst/>
          </a:prstGeom>
          <a:solidFill>
            <a:srgbClr val="010101"/>
          </a:solidFill>
          <a:ln w="12700">
            <a:solidFill>
              <a:srgbClr val="01010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Text 22">
            <a:extLst>
              <a:ext uri="{FF2B5EF4-FFF2-40B4-BE49-F238E27FC236}">
                <a16:creationId xmlns:a16="http://schemas.microsoft.com/office/drawing/2014/main" id="{B8562C08-7CFE-1D89-50BE-13DF9C30FA48}"/>
              </a:ext>
            </a:extLst>
          </p:cNvPr>
          <p:cNvSpPr/>
          <p:nvPr/>
        </p:nvSpPr>
        <p:spPr>
          <a:xfrm>
            <a:off x="6651707" y="1021552"/>
            <a:ext cx="139720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en-US" sz="950" dirty="0"/>
          </a:p>
        </p:txBody>
      </p:sp>
      <p:sp>
        <p:nvSpPr>
          <p:cNvPr id="49" name="Text 23">
            <a:extLst>
              <a:ext uri="{FF2B5EF4-FFF2-40B4-BE49-F238E27FC236}">
                <a16:creationId xmlns:a16="http://schemas.microsoft.com/office/drawing/2014/main" id="{FA7FDCE6-6B2C-ABE0-77C0-A6C40359548D}"/>
              </a:ext>
            </a:extLst>
          </p:cNvPr>
          <p:cNvSpPr/>
          <p:nvPr/>
        </p:nvSpPr>
        <p:spPr>
          <a:xfrm>
            <a:off x="6679139" y="1442176"/>
            <a:ext cx="1342339" cy="23225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Viralidade, humor e tendências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 jovem (16–30 anos)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Algoritmo de descoberta muito poderoso</a:t>
            </a:r>
            <a:endParaRPr lang="en-US" sz="9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Curva de aprendizado em vídeo</a:t>
            </a:r>
            <a:endParaRPr lang="en-US" sz="950" dirty="0"/>
          </a:p>
        </p:txBody>
      </p:sp>
      <p:sp>
        <p:nvSpPr>
          <p:cNvPr id="51" name="Shape 24">
            <a:extLst>
              <a:ext uri="{FF2B5EF4-FFF2-40B4-BE49-F238E27FC236}">
                <a16:creationId xmlns:a16="http://schemas.microsoft.com/office/drawing/2014/main" id="{2785CA9B-A312-B2F6-E624-47B0A786583C}"/>
              </a:ext>
            </a:extLst>
          </p:cNvPr>
          <p:cNvSpPr/>
          <p:nvPr/>
        </p:nvSpPr>
        <p:spPr>
          <a:xfrm>
            <a:off x="505110" y="3700744"/>
            <a:ext cx="7589520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3" name="Text 25">
            <a:extLst>
              <a:ext uri="{FF2B5EF4-FFF2-40B4-BE49-F238E27FC236}">
                <a16:creationId xmlns:a16="http://schemas.microsoft.com/office/drawing/2014/main" id="{35876103-997E-38DC-7996-DB781786B109}"/>
              </a:ext>
            </a:extLst>
          </p:cNvPr>
          <p:cNvSpPr/>
          <p:nvPr/>
        </p:nvSpPr>
        <p:spPr>
          <a:xfrm>
            <a:off x="596550" y="3700744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A melhor plataforma é aquela onde seu PÚBLICO está — e que você consegue manter com CONSISTÊNCIA.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21750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999DE487-BE7A-E663-0B51-CEF3FCB69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C50D7225-2850-A628-88D1-0CD752A7EA7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E4B4C50A-4465-DCC4-87D6-F78DEA991512}"/>
              </a:ext>
            </a:extLst>
          </p:cNvPr>
          <p:cNvSpPr/>
          <p:nvPr/>
        </p:nvSpPr>
        <p:spPr>
          <a:xfrm>
            <a:off x="466472" y="417018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85CCE25-F526-B9C6-DF83-8DF0658978AC}"/>
              </a:ext>
            </a:extLst>
          </p:cNvPr>
          <p:cNvSpPr/>
          <p:nvPr/>
        </p:nvSpPr>
        <p:spPr>
          <a:xfrm>
            <a:off x="466472" y="417018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EBF5A9-FE52-32D1-6336-EC66E749E518}"/>
              </a:ext>
            </a:extLst>
          </p:cNvPr>
          <p:cNvSpPr/>
          <p:nvPr/>
        </p:nvSpPr>
        <p:spPr>
          <a:xfrm>
            <a:off x="594488" y="417018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Critérios Para Escolha da Plataforma Ideal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9431FD6-6A09-98DE-7191-5805B8E2AB81}"/>
              </a:ext>
            </a:extLst>
          </p:cNvPr>
          <p:cNvSpPr/>
          <p:nvPr/>
        </p:nvSpPr>
        <p:spPr>
          <a:xfrm>
            <a:off x="6620384" y="508458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1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F9039AE-0568-F56E-F753-C07129CAE3A8}"/>
              </a:ext>
            </a:extLst>
          </p:cNvPr>
          <p:cNvSpPr/>
          <p:nvPr/>
        </p:nvSpPr>
        <p:spPr>
          <a:xfrm>
            <a:off x="466472" y="1020522"/>
            <a:ext cx="75895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CE2EB5BC-13F6-407A-6BF9-CC647202B762}"/>
              </a:ext>
            </a:extLst>
          </p:cNvPr>
          <p:cNvSpPr/>
          <p:nvPr/>
        </p:nvSpPr>
        <p:spPr>
          <a:xfrm>
            <a:off x="466472" y="1020522"/>
            <a:ext cx="502920" cy="65836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35BDEFC-E363-2295-F4DF-F4078AF481CC}"/>
              </a:ext>
            </a:extLst>
          </p:cNvPr>
          <p:cNvSpPr/>
          <p:nvPr/>
        </p:nvSpPr>
        <p:spPr>
          <a:xfrm>
            <a:off x="466472" y="1020522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BEA7669-B9C7-D576-E850-ECC2C8141898}"/>
              </a:ext>
            </a:extLst>
          </p:cNvPr>
          <p:cNvSpPr/>
          <p:nvPr/>
        </p:nvSpPr>
        <p:spPr>
          <a:xfrm>
            <a:off x="1060832" y="1093674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está seu público?</a:t>
            </a:r>
            <a:endParaRPr lang="en-US" sz="11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DD108ADE-89A4-D943-6897-4E7B3F81BA96}"/>
              </a:ext>
            </a:extLst>
          </p:cNvPr>
          <p:cNvSpPr/>
          <p:nvPr/>
        </p:nvSpPr>
        <p:spPr>
          <a:xfrm>
            <a:off x="1060832" y="1367994"/>
            <a:ext cx="6903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Pesquise faixa etária, comportamento digital e plataformas preferidas do seu eleitorado ou comunidade-alvo. Dados do IBGE e relatórios DataReportal são boas fontes.</a:t>
            </a:r>
            <a:endParaRPr lang="en-US" sz="95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9FE4EA99-8666-BB29-D5EF-6C80D1668426}"/>
              </a:ext>
            </a:extLst>
          </p:cNvPr>
          <p:cNvSpPr/>
          <p:nvPr/>
        </p:nvSpPr>
        <p:spPr>
          <a:xfrm>
            <a:off x="466472" y="1770330"/>
            <a:ext cx="75895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A1E94909-9293-14AB-5DBA-3B3A006F1B0D}"/>
              </a:ext>
            </a:extLst>
          </p:cNvPr>
          <p:cNvSpPr/>
          <p:nvPr/>
        </p:nvSpPr>
        <p:spPr>
          <a:xfrm>
            <a:off x="466472" y="1770330"/>
            <a:ext cx="502920" cy="65836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3915530-F2A1-F831-AEE2-0C6AD8431E3C}"/>
              </a:ext>
            </a:extLst>
          </p:cNvPr>
          <p:cNvSpPr/>
          <p:nvPr/>
        </p:nvSpPr>
        <p:spPr>
          <a:xfrm>
            <a:off x="466472" y="1770330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EF4C3877-4525-318C-9B59-F60DADE8EA08}"/>
              </a:ext>
            </a:extLst>
          </p:cNvPr>
          <p:cNvSpPr/>
          <p:nvPr/>
        </p:nvSpPr>
        <p:spPr>
          <a:xfrm>
            <a:off x="1060832" y="184348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 formato você domina?</a:t>
            </a:r>
            <a:endParaRPr lang="en-US" sz="11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CB5CC66-9796-E703-1843-6CDCEA2C6758}"/>
              </a:ext>
            </a:extLst>
          </p:cNvPr>
          <p:cNvSpPr/>
          <p:nvPr/>
        </p:nvSpPr>
        <p:spPr>
          <a:xfrm>
            <a:off x="1060832" y="2117802"/>
            <a:ext cx="6903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Vídeo curto, texto longo, foto ou áudio? Escolha a plataforma que favorece o formato em que você se comunica com mais naturalidade e autenticidade.</a:t>
            </a:r>
            <a:endParaRPr lang="en-US" sz="95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49D7CC94-C69F-2C62-BC36-998496C2943F}"/>
              </a:ext>
            </a:extLst>
          </p:cNvPr>
          <p:cNvSpPr/>
          <p:nvPr/>
        </p:nvSpPr>
        <p:spPr>
          <a:xfrm>
            <a:off x="466472" y="2520138"/>
            <a:ext cx="75895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E20FF4C-17F2-FE3C-C0DC-6B1D09B657D7}"/>
              </a:ext>
            </a:extLst>
          </p:cNvPr>
          <p:cNvSpPr/>
          <p:nvPr/>
        </p:nvSpPr>
        <p:spPr>
          <a:xfrm>
            <a:off x="466472" y="2520138"/>
            <a:ext cx="502920" cy="65836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432720AD-8C20-7E40-1CD7-4B7C5F42BCF9}"/>
              </a:ext>
            </a:extLst>
          </p:cNvPr>
          <p:cNvSpPr/>
          <p:nvPr/>
        </p:nvSpPr>
        <p:spPr>
          <a:xfrm>
            <a:off x="466472" y="2520138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837BE7F1-8E92-DBCD-FC9B-A7264C709017}"/>
              </a:ext>
            </a:extLst>
          </p:cNvPr>
          <p:cNvSpPr/>
          <p:nvPr/>
        </p:nvSpPr>
        <p:spPr>
          <a:xfrm>
            <a:off x="1060832" y="259329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Orçamento e tempo disponíveis</a:t>
            </a:r>
            <a:endParaRPr lang="en-US" sz="11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EB56018-7BFC-9711-14CC-CAD7DD82A896}"/>
              </a:ext>
            </a:extLst>
          </p:cNvPr>
          <p:cNvSpPr/>
          <p:nvPr/>
        </p:nvSpPr>
        <p:spPr>
          <a:xfrm>
            <a:off x="1060832" y="2867610"/>
            <a:ext cx="6903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Algumas plataformas exigem mais produção (YouTube) e outras permitem conteúdo mais espontâneo (Stories, TikTok). Avalie a capacidade real da sua equipe.</a:t>
            </a:r>
            <a:endParaRPr lang="en-US" sz="95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11BAF85E-0751-9CC3-16F6-5BEC574055C6}"/>
              </a:ext>
            </a:extLst>
          </p:cNvPr>
          <p:cNvSpPr/>
          <p:nvPr/>
        </p:nvSpPr>
        <p:spPr>
          <a:xfrm>
            <a:off x="466472" y="3269946"/>
            <a:ext cx="758952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22696B85-7079-8ABE-00B8-4889573F9679}"/>
              </a:ext>
            </a:extLst>
          </p:cNvPr>
          <p:cNvSpPr/>
          <p:nvPr/>
        </p:nvSpPr>
        <p:spPr>
          <a:xfrm>
            <a:off x="466472" y="3269946"/>
            <a:ext cx="502920" cy="65836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86E77E22-93AA-586D-337C-7D9D580B29AD}"/>
              </a:ext>
            </a:extLst>
          </p:cNvPr>
          <p:cNvSpPr/>
          <p:nvPr/>
        </p:nvSpPr>
        <p:spPr>
          <a:xfrm>
            <a:off x="466472" y="3269946"/>
            <a:ext cx="502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E9C9A05-B209-961B-3D6C-9164FD79EDFF}"/>
              </a:ext>
            </a:extLst>
          </p:cNvPr>
          <p:cNvSpPr/>
          <p:nvPr/>
        </p:nvSpPr>
        <p:spPr>
          <a:xfrm>
            <a:off x="1060832" y="3343098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Potencial de retorno e métricas</a:t>
            </a:r>
            <a:endParaRPr lang="en-US" sz="11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BBDE31E4-28EF-02F4-11DD-F51AF594CE0E}"/>
              </a:ext>
            </a:extLst>
          </p:cNvPr>
          <p:cNvSpPr/>
          <p:nvPr/>
        </p:nvSpPr>
        <p:spPr>
          <a:xfrm>
            <a:off x="1060832" y="3617418"/>
            <a:ext cx="6903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Defina o que é 'sucesso' para você: seguidores? engajamento? alcance? conversões? Cada plataforma tem métricas distintas e objetivos diferentes.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197332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D18CB24A-396D-8D89-F275-30C8678B1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82D68AFB-11AC-8696-4163-7248AA8826F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F4FC8E49-4D9D-E816-1024-0A182D0C85D2}"/>
              </a:ext>
            </a:extLst>
          </p:cNvPr>
          <p:cNvSpPr/>
          <p:nvPr/>
        </p:nvSpPr>
        <p:spPr>
          <a:xfrm>
            <a:off x="292608" y="256032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2CFEEBD-3D0F-6054-6D35-08EA72A1C189}"/>
              </a:ext>
            </a:extLst>
          </p:cNvPr>
          <p:cNvSpPr/>
          <p:nvPr/>
        </p:nvSpPr>
        <p:spPr>
          <a:xfrm>
            <a:off x="292608" y="256032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01CF1F9-7687-C9B9-01A2-6C51B91EC211}"/>
              </a:ext>
            </a:extLst>
          </p:cNvPr>
          <p:cNvSpPr/>
          <p:nvPr/>
        </p:nvSpPr>
        <p:spPr>
          <a:xfrm>
            <a:off x="420624" y="256032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Branding nas Mídias Sociais: O que é e Por que Importa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5A831804-065E-A21B-BF09-81465F801119}"/>
              </a:ext>
            </a:extLst>
          </p:cNvPr>
          <p:cNvSpPr/>
          <p:nvPr/>
        </p:nvSpPr>
        <p:spPr>
          <a:xfrm>
            <a:off x="6446520" y="347472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2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CFE5B85F-AFE6-3CE7-ABA3-5E03D8232B67}"/>
              </a:ext>
            </a:extLst>
          </p:cNvPr>
          <p:cNvSpPr/>
          <p:nvPr/>
        </p:nvSpPr>
        <p:spPr>
          <a:xfrm>
            <a:off x="292608" y="850392"/>
            <a:ext cx="7589520" cy="530352"/>
          </a:xfrm>
          <a:prstGeom prst="rect">
            <a:avLst/>
          </a:prstGeom>
          <a:solidFill>
            <a:srgbClr val="EAF0FB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38C1DE6-7510-C012-F361-F7506E0BBAE2}"/>
              </a:ext>
            </a:extLst>
          </p:cNvPr>
          <p:cNvSpPr/>
          <p:nvPr/>
        </p:nvSpPr>
        <p:spPr>
          <a:xfrm>
            <a:off x="292608" y="850392"/>
            <a:ext cx="54864" cy="530352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F9B9CB7F-ED10-FE37-DBFE-783B511CB0FC}"/>
              </a:ext>
            </a:extLst>
          </p:cNvPr>
          <p:cNvSpPr/>
          <p:nvPr/>
        </p:nvSpPr>
        <p:spPr>
          <a:xfrm>
            <a:off x="420624" y="850392"/>
            <a:ext cx="74066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"Branding não é o que você diz sobre si mesmo — é o que as pessoas sentem quando interagem com você."</a:t>
            </a:r>
            <a:endParaRPr lang="en-US" sz="12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DD4AFF36-3CD8-5F4B-AFDC-42D4F74687B3}"/>
              </a:ext>
            </a:extLst>
          </p:cNvPr>
          <p:cNvSpPr/>
          <p:nvPr/>
        </p:nvSpPr>
        <p:spPr>
          <a:xfrm>
            <a:off x="292608" y="1472184"/>
            <a:ext cx="3739896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E6C3D60F-7EC1-FAB4-3967-489B0CCA3CA3}"/>
              </a:ext>
            </a:extLst>
          </p:cNvPr>
          <p:cNvSpPr/>
          <p:nvPr/>
        </p:nvSpPr>
        <p:spPr>
          <a:xfrm>
            <a:off x="292608" y="1472184"/>
            <a:ext cx="45720" cy="89611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3734905F-B518-CB69-84F1-887E0222DC64}"/>
              </a:ext>
            </a:extLst>
          </p:cNvPr>
          <p:cNvSpPr/>
          <p:nvPr/>
        </p:nvSpPr>
        <p:spPr>
          <a:xfrm>
            <a:off x="402336" y="1536192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e identidade visual</a:t>
            </a:r>
            <a:endParaRPr lang="en-US" sz="10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4257AFB-F31B-9944-3EE1-57D459A87F4A}"/>
              </a:ext>
            </a:extLst>
          </p:cNvPr>
          <p:cNvSpPr/>
          <p:nvPr/>
        </p:nvSpPr>
        <p:spPr>
          <a:xfrm>
            <a:off x="402336" y="1819656"/>
            <a:ext cx="355701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logo deve ser reconhecível em qualquer tamanho — do perfil ao banner. Consistência visual gera memória de marca.</a:t>
            </a:r>
            <a:endParaRPr lang="en-US" sz="95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2BFA27BF-7AA7-A377-24A0-ED62B41AFB23}"/>
              </a:ext>
            </a:extLst>
          </p:cNvPr>
          <p:cNvSpPr/>
          <p:nvPr/>
        </p:nvSpPr>
        <p:spPr>
          <a:xfrm>
            <a:off x="4142232" y="1472184"/>
            <a:ext cx="3739896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6AB5A130-5A45-8B5F-1045-75FFE55F463E}"/>
              </a:ext>
            </a:extLst>
          </p:cNvPr>
          <p:cNvSpPr/>
          <p:nvPr/>
        </p:nvSpPr>
        <p:spPr>
          <a:xfrm>
            <a:off x="4142232" y="1472184"/>
            <a:ext cx="45720" cy="89611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F3DB996-46B0-F4A8-3334-459DB0F6BDB9}"/>
              </a:ext>
            </a:extLst>
          </p:cNvPr>
          <p:cNvSpPr/>
          <p:nvPr/>
        </p:nvSpPr>
        <p:spPr>
          <a:xfrm>
            <a:off x="4251960" y="1536192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Paleta de cores</a:t>
            </a:r>
            <a:endParaRPr lang="en-US" sz="1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99D33358-ED3B-DD3A-5268-8094BDBEBA64}"/>
              </a:ext>
            </a:extLst>
          </p:cNvPr>
          <p:cNvSpPr/>
          <p:nvPr/>
        </p:nvSpPr>
        <p:spPr>
          <a:xfrm>
            <a:off x="4251960" y="1819656"/>
            <a:ext cx="355701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2–3 cores principais e mantenha em todos os posts. Cores comunicam valores: azul = confiança, laranja = energia, verde = equilíbrio.</a:t>
            </a:r>
            <a:endParaRPr lang="en-US" sz="9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BBE5086-FC97-C656-755C-07EE2851294E}"/>
              </a:ext>
            </a:extLst>
          </p:cNvPr>
          <p:cNvSpPr/>
          <p:nvPr/>
        </p:nvSpPr>
        <p:spPr>
          <a:xfrm>
            <a:off x="292608" y="2441448"/>
            <a:ext cx="3739896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3FE6F64C-A2E3-9795-F699-3EC40FE3EE72}"/>
              </a:ext>
            </a:extLst>
          </p:cNvPr>
          <p:cNvSpPr/>
          <p:nvPr/>
        </p:nvSpPr>
        <p:spPr>
          <a:xfrm>
            <a:off x="292608" y="2441448"/>
            <a:ext cx="45720" cy="89611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555C8FB9-1478-2581-AE28-80B99A9EF69F}"/>
              </a:ext>
            </a:extLst>
          </p:cNvPr>
          <p:cNvSpPr/>
          <p:nvPr/>
        </p:nvSpPr>
        <p:spPr>
          <a:xfrm>
            <a:off x="402336" y="2505456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Tipografia e tom de voz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F5EA63C2-C644-7718-F88C-D11762B1DB2B}"/>
              </a:ext>
            </a:extLst>
          </p:cNvPr>
          <p:cNvSpPr/>
          <p:nvPr/>
        </p:nvSpPr>
        <p:spPr>
          <a:xfrm>
            <a:off x="402336" y="2788920"/>
            <a:ext cx="355701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fonte e o estilo de escrita comunicam antes mesmo do conteúdo. Formal, próximo, técnico ou inspirador — defina e mantenha.</a:t>
            </a:r>
            <a:endParaRPr lang="en-US" sz="95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DCE05915-E76A-7C03-66FC-A271361B39B9}"/>
              </a:ext>
            </a:extLst>
          </p:cNvPr>
          <p:cNvSpPr/>
          <p:nvPr/>
        </p:nvSpPr>
        <p:spPr>
          <a:xfrm>
            <a:off x="4142232" y="2441448"/>
            <a:ext cx="3739896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862127A7-46C6-2343-43E2-F6D8142CD29C}"/>
              </a:ext>
            </a:extLst>
          </p:cNvPr>
          <p:cNvSpPr/>
          <p:nvPr/>
        </p:nvSpPr>
        <p:spPr>
          <a:xfrm>
            <a:off x="4142232" y="2441448"/>
            <a:ext cx="45720" cy="89611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B06086FB-D91B-E632-DBB8-74797C4A1B18}"/>
              </a:ext>
            </a:extLst>
          </p:cNvPr>
          <p:cNvSpPr/>
          <p:nvPr/>
        </p:nvSpPr>
        <p:spPr>
          <a:xfrm>
            <a:off x="4251960" y="2505456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Coerência entre postagens</a:t>
            </a:r>
            <a:endParaRPr lang="en-US" sz="10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5C4E27E3-60CE-2206-6355-1606BC7ABAAB}"/>
              </a:ext>
            </a:extLst>
          </p:cNvPr>
          <p:cNvSpPr/>
          <p:nvPr/>
        </p:nvSpPr>
        <p:spPr>
          <a:xfrm>
            <a:off x="4251960" y="2788920"/>
            <a:ext cx="355701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perfil precisa 'parecer um só'. Quem entra e vê posts inconsistentes perde confiança na credibilidade da conta.</a:t>
            </a:r>
            <a:endParaRPr lang="en-US" sz="95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09B01F26-0436-CBE3-09FB-13C4758D9ECC}"/>
              </a:ext>
            </a:extLst>
          </p:cNvPr>
          <p:cNvSpPr/>
          <p:nvPr/>
        </p:nvSpPr>
        <p:spPr>
          <a:xfrm>
            <a:off x="292608" y="3410712"/>
            <a:ext cx="3739896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9D49EB04-B201-8020-42AE-C97C0CAD15E0}"/>
              </a:ext>
            </a:extLst>
          </p:cNvPr>
          <p:cNvSpPr/>
          <p:nvPr/>
        </p:nvSpPr>
        <p:spPr>
          <a:xfrm>
            <a:off x="292608" y="3410712"/>
            <a:ext cx="45720" cy="89611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0014501B-5287-6110-6D93-45F258239B3D}"/>
              </a:ext>
            </a:extLst>
          </p:cNvPr>
          <p:cNvSpPr/>
          <p:nvPr/>
        </p:nvSpPr>
        <p:spPr>
          <a:xfrm>
            <a:off x="402336" y="3474720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Identidade visual nos processos</a:t>
            </a:r>
            <a:endParaRPr lang="en-US" sz="100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A9AB2411-3F64-A177-A7A1-1A7FC6743005}"/>
              </a:ext>
            </a:extLst>
          </p:cNvPr>
          <p:cNvSpPr/>
          <p:nvPr/>
        </p:nvSpPr>
        <p:spPr>
          <a:xfrm>
            <a:off x="402336" y="3758184"/>
            <a:ext cx="355701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Modelos de posts (templates), artes padrão, filtros de fotos e molduras devem seguir o mesmo padrão em todas as plataformas.</a:t>
            </a:r>
            <a:endParaRPr lang="en-US" sz="950" dirty="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05D073B2-D4A8-2DF7-FF6B-237268E6DF03}"/>
              </a:ext>
            </a:extLst>
          </p:cNvPr>
          <p:cNvSpPr/>
          <p:nvPr/>
        </p:nvSpPr>
        <p:spPr>
          <a:xfrm>
            <a:off x="4142232" y="3410712"/>
            <a:ext cx="3739896" cy="89611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CCC7BB75-8BBB-977F-BB55-1275C82ABA89}"/>
              </a:ext>
            </a:extLst>
          </p:cNvPr>
          <p:cNvSpPr/>
          <p:nvPr/>
        </p:nvSpPr>
        <p:spPr>
          <a:xfrm>
            <a:off x="4142232" y="3410712"/>
            <a:ext cx="45720" cy="896112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387D0790-FE59-079D-09B2-CF4C29056B70}"/>
              </a:ext>
            </a:extLst>
          </p:cNvPr>
          <p:cNvSpPr/>
          <p:nvPr/>
        </p:nvSpPr>
        <p:spPr>
          <a:xfrm>
            <a:off x="4251960" y="3474720"/>
            <a:ext cx="355701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Reconhecimento imediato</a:t>
            </a:r>
            <a:endParaRPr lang="en-US" sz="100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BDBC1ACD-381C-5F16-408A-43E34C002FD3}"/>
              </a:ext>
            </a:extLst>
          </p:cNvPr>
          <p:cNvSpPr/>
          <p:nvPr/>
        </p:nvSpPr>
        <p:spPr>
          <a:xfrm>
            <a:off x="4251960" y="3758184"/>
            <a:ext cx="355701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objetivo do branding é que o seguidor reconheça seu conteúdo sem precisar ver o nome. Isso é alcançado com repetição e padrão visual.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297813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46277F50-A495-6704-608D-5B3BC2130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2AA2182A-4CDB-E047-BACC-B876836C617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037E1686-6AA9-6E04-EFB3-213E93C230FD}"/>
              </a:ext>
            </a:extLst>
          </p:cNvPr>
          <p:cNvSpPr/>
          <p:nvPr/>
        </p:nvSpPr>
        <p:spPr>
          <a:xfrm>
            <a:off x="414958" y="384821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7552282A-F244-E502-4B7F-BDBCCE7DAC58}"/>
              </a:ext>
            </a:extLst>
          </p:cNvPr>
          <p:cNvSpPr/>
          <p:nvPr/>
        </p:nvSpPr>
        <p:spPr>
          <a:xfrm>
            <a:off x="414958" y="384821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8ADA3C99-EE02-01F0-1D44-545823435921}"/>
              </a:ext>
            </a:extLst>
          </p:cNvPr>
          <p:cNvSpPr/>
          <p:nvPr/>
        </p:nvSpPr>
        <p:spPr>
          <a:xfrm>
            <a:off x="542974" y="384821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 5 Pilares do Branding Digital no Setor Público</a:t>
            </a:r>
            <a:endParaRPr lang="en-US" sz="17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0D97A959-17A7-72E3-848B-29EA1636F5B3}"/>
              </a:ext>
            </a:extLst>
          </p:cNvPr>
          <p:cNvSpPr/>
          <p:nvPr/>
        </p:nvSpPr>
        <p:spPr>
          <a:xfrm>
            <a:off x="6568870" y="476261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2</a:t>
            </a:r>
            <a:endParaRPr lang="en-US" sz="8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11280CD0-59CA-B9FC-D0F6-2BC1CC8F3956}"/>
              </a:ext>
            </a:extLst>
          </p:cNvPr>
          <p:cNvSpPr/>
          <p:nvPr/>
        </p:nvSpPr>
        <p:spPr>
          <a:xfrm>
            <a:off x="414958" y="970037"/>
            <a:ext cx="1488643" cy="2852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8A5BE819-5CA0-8B61-183A-D7A6E6A33CFA}"/>
              </a:ext>
            </a:extLst>
          </p:cNvPr>
          <p:cNvSpPr/>
          <p:nvPr/>
        </p:nvSpPr>
        <p:spPr>
          <a:xfrm>
            <a:off x="414958" y="970037"/>
            <a:ext cx="1488643" cy="59436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5EAF42EE-2E19-4AC0-BA84-6E3EE2BCCE0E}"/>
              </a:ext>
            </a:extLst>
          </p:cNvPr>
          <p:cNvSpPr/>
          <p:nvPr/>
        </p:nvSpPr>
        <p:spPr>
          <a:xfrm>
            <a:off x="460678" y="1006613"/>
            <a:ext cx="1397203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D5A06734-E93D-EDB0-157C-4A62C1ABA201}"/>
              </a:ext>
            </a:extLst>
          </p:cNvPr>
          <p:cNvSpPr/>
          <p:nvPr/>
        </p:nvSpPr>
        <p:spPr>
          <a:xfrm>
            <a:off x="460678" y="1189493"/>
            <a:ext cx="1397203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IDENTIDADE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</a:t>
            </a:r>
            <a:endParaRPr lang="en-US" sz="90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2047E96B-302A-9A1F-5D1B-AB9DF8C5ED18}"/>
              </a:ext>
            </a:extLst>
          </p:cNvPr>
          <p:cNvSpPr/>
          <p:nvPr/>
        </p:nvSpPr>
        <p:spPr>
          <a:xfrm>
            <a:off x="488110" y="1637549"/>
            <a:ext cx="1342339" cy="21214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Logo, brasão ou símbolo institucional consistente em todas as plataformas e materiais.</a:t>
            </a:r>
            <a:endParaRPr lang="en-US" sz="950" dirty="0"/>
          </a:p>
        </p:txBody>
      </p:sp>
      <p:sp>
        <p:nvSpPr>
          <p:cNvPr id="21" name="Shape 9">
            <a:extLst>
              <a:ext uri="{FF2B5EF4-FFF2-40B4-BE49-F238E27FC236}">
                <a16:creationId xmlns:a16="http://schemas.microsoft.com/office/drawing/2014/main" id="{FF99DB76-8D7E-1451-8E00-35C2637CC9D3}"/>
              </a:ext>
            </a:extLst>
          </p:cNvPr>
          <p:cNvSpPr/>
          <p:nvPr/>
        </p:nvSpPr>
        <p:spPr>
          <a:xfrm>
            <a:off x="1940177" y="970037"/>
            <a:ext cx="1488643" cy="2852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3" name="Shape 10">
            <a:extLst>
              <a:ext uri="{FF2B5EF4-FFF2-40B4-BE49-F238E27FC236}">
                <a16:creationId xmlns:a16="http://schemas.microsoft.com/office/drawing/2014/main" id="{F3BE630B-68E0-9785-9B5F-C29B78874220}"/>
              </a:ext>
            </a:extLst>
          </p:cNvPr>
          <p:cNvSpPr/>
          <p:nvPr/>
        </p:nvSpPr>
        <p:spPr>
          <a:xfrm>
            <a:off x="1940177" y="970037"/>
            <a:ext cx="1488643" cy="59436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86FED8DE-C9F7-0EE1-0239-CE7AA5068332}"/>
              </a:ext>
            </a:extLst>
          </p:cNvPr>
          <p:cNvSpPr/>
          <p:nvPr/>
        </p:nvSpPr>
        <p:spPr>
          <a:xfrm>
            <a:off x="1985897" y="1006613"/>
            <a:ext cx="1397203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27" name="Text 12">
            <a:extLst>
              <a:ext uri="{FF2B5EF4-FFF2-40B4-BE49-F238E27FC236}">
                <a16:creationId xmlns:a16="http://schemas.microsoft.com/office/drawing/2014/main" id="{C0D9F429-4FB3-C231-EB55-F205ECE2DAEC}"/>
              </a:ext>
            </a:extLst>
          </p:cNvPr>
          <p:cNvSpPr/>
          <p:nvPr/>
        </p:nvSpPr>
        <p:spPr>
          <a:xfrm>
            <a:off x="1985897" y="1189493"/>
            <a:ext cx="1397203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PALETA DE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CORES</a:t>
            </a:r>
            <a:endParaRPr lang="en-US" sz="900" dirty="0"/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7F7F792B-4498-E9AB-01FA-C0886D595642}"/>
              </a:ext>
            </a:extLst>
          </p:cNvPr>
          <p:cNvSpPr/>
          <p:nvPr/>
        </p:nvSpPr>
        <p:spPr>
          <a:xfrm>
            <a:off x="2013329" y="1637549"/>
            <a:ext cx="1342339" cy="21214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2–3 cores dominantes que representam os valores e criam reconhecimento imediato.</a:t>
            </a:r>
            <a:endParaRPr lang="en-US" sz="950" dirty="0"/>
          </a:p>
        </p:txBody>
      </p:sp>
      <p:sp>
        <p:nvSpPr>
          <p:cNvPr id="31" name="Shape 14">
            <a:extLst>
              <a:ext uri="{FF2B5EF4-FFF2-40B4-BE49-F238E27FC236}">
                <a16:creationId xmlns:a16="http://schemas.microsoft.com/office/drawing/2014/main" id="{E9DF94F4-AE95-B514-5E30-478774944D09}"/>
              </a:ext>
            </a:extLst>
          </p:cNvPr>
          <p:cNvSpPr/>
          <p:nvPr/>
        </p:nvSpPr>
        <p:spPr>
          <a:xfrm>
            <a:off x="3465396" y="970037"/>
            <a:ext cx="1488643" cy="2852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3" name="Shape 15">
            <a:extLst>
              <a:ext uri="{FF2B5EF4-FFF2-40B4-BE49-F238E27FC236}">
                <a16:creationId xmlns:a16="http://schemas.microsoft.com/office/drawing/2014/main" id="{5CF182FB-C027-BC90-D8A4-EA4A77E73DE6}"/>
              </a:ext>
            </a:extLst>
          </p:cNvPr>
          <p:cNvSpPr/>
          <p:nvPr/>
        </p:nvSpPr>
        <p:spPr>
          <a:xfrm>
            <a:off x="3465396" y="970037"/>
            <a:ext cx="1488643" cy="594360"/>
          </a:xfrm>
          <a:prstGeom prst="rect">
            <a:avLst/>
          </a:prstGeom>
          <a:solidFill>
            <a:srgbClr val="2471A3"/>
          </a:solidFill>
          <a:ln w="12700">
            <a:solidFill>
              <a:srgbClr val="2471A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16">
            <a:extLst>
              <a:ext uri="{FF2B5EF4-FFF2-40B4-BE49-F238E27FC236}">
                <a16:creationId xmlns:a16="http://schemas.microsoft.com/office/drawing/2014/main" id="{C3ECE7DC-5885-AD38-FADB-C19ED0009116}"/>
              </a:ext>
            </a:extLst>
          </p:cNvPr>
          <p:cNvSpPr/>
          <p:nvPr/>
        </p:nvSpPr>
        <p:spPr>
          <a:xfrm>
            <a:off x="3511116" y="1006613"/>
            <a:ext cx="1397203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37" name="Text 17">
            <a:extLst>
              <a:ext uri="{FF2B5EF4-FFF2-40B4-BE49-F238E27FC236}">
                <a16:creationId xmlns:a16="http://schemas.microsoft.com/office/drawing/2014/main" id="{1405A474-A9F6-4A87-068C-3122CB7E6600}"/>
              </a:ext>
            </a:extLst>
          </p:cNvPr>
          <p:cNvSpPr/>
          <p:nvPr/>
        </p:nvSpPr>
        <p:spPr>
          <a:xfrm>
            <a:off x="3511116" y="1189493"/>
            <a:ext cx="1397203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TOM DE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VOZ</a:t>
            </a:r>
            <a:endParaRPr lang="en-US" sz="900" dirty="0"/>
          </a:p>
        </p:txBody>
      </p:sp>
      <p:sp>
        <p:nvSpPr>
          <p:cNvPr id="39" name="Text 18">
            <a:extLst>
              <a:ext uri="{FF2B5EF4-FFF2-40B4-BE49-F238E27FC236}">
                <a16:creationId xmlns:a16="http://schemas.microsoft.com/office/drawing/2014/main" id="{BFB1E9C5-AE61-9ED4-E37A-AB09855DDE66}"/>
              </a:ext>
            </a:extLst>
          </p:cNvPr>
          <p:cNvSpPr/>
          <p:nvPr/>
        </p:nvSpPr>
        <p:spPr>
          <a:xfrm>
            <a:off x="3538548" y="1637549"/>
            <a:ext cx="1342339" cy="21214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Linguagem que define se o perfil é formal, próximo, técnico ou inspirador — e mantém isso em todos os posts.</a:t>
            </a:r>
            <a:endParaRPr lang="en-US" sz="950" dirty="0"/>
          </a:p>
        </p:txBody>
      </p:sp>
      <p:sp>
        <p:nvSpPr>
          <p:cNvPr id="41" name="Shape 19">
            <a:extLst>
              <a:ext uri="{FF2B5EF4-FFF2-40B4-BE49-F238E27FC236}">
                <a16:creationId xmlns:a16="http://schemas.microsoft.com/office/drawing/2014/main" id="{5F99E420-CFB5-CFBD-D038-2DB4801DA289}"/>
              </a:ext>
            </a:extLst>
          </p:cNvPr>
          <p:cNvSpPr/>
          <p:nvPr/>
        </p:nvSpPr>
        <p:spPr>
          <a:xfrm>
            <a:off x="4990616" y="970037"/>
            <a:ext cx="1488643" cy="2852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3" name="Shape 20">
            <a:extLst>
              <a:ext uri="{FF2B5EF4-FFF2-40B4-BE49-F238E27FC236}">
                <a16:creationId xmlns:a16="http://schemas.microsoft.com/office/drawing/2014/main" id="{1DA7E57D-86DD-0DA1-B8C8-542F28280669}"/>
              </a:ext>
            </a:extLst>
          </p:cNvPr>
          <p:cNvSpPr/>
          <p:nvPr/>
        </p:nvSpPr>
        <p:spPr>
          <a:xfrm>
            <a:off x="4990616" y="970037"/>
            <a:ext cx="1488643" cy="594360"/>
          </a:xfrm>
          <a:prstGeom prst="rect">
            <a:avLst/>
          </a:prstGeom>
          <a:solidFill>
            <a:srgbClr val="2E7D5E"/>
          </a:solidFill>
          <a:ln w="12700">
            <a:solidFill>
              <a:srgbClr val="2E7D5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08B06D86-76E5-AD8F-EC6C-9D12EBDF332F}"/>
              </a:ext>
            </a:extLst>
          </p:cNvPr>
          <p:cNvSpPr/>
          <p:nvPr/>
        </p:nvSpPr>
        <p:spPr>
          <a:xfrm>
            <a:off x="5036336" y="1006613"/>
            <a:ext cx="1397203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47" name="Text 22">
            <a:extLst>
              <a:ext uri="{FF2B5EF4-FFF2-40B4-BE49-F238E27FC236}">
                <a16:creationId xmlns:a16="http://schemas.microsoft.com/office/drawing/2014/main" id="{FCB3DC32-DB75-5646-9C3A-19B812C0984F}"/>
              </a:ext>
            </a:extLst>
          </p:cNvPr>
          <p:cNvSpPr/>
          <p:nvPr/>
        </p:nvSpPr>
        <p:spPr>
          <a:xfrm>
            <a:off x="5036336" y="1189493"/>
            <a:ext cx="1397203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TEMPLATES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PADRÃO</a:t>
            </a:r>
            <a:endParaRPr lang="en-US" sz="900" dirty="0"/>
          </a:p>
        </p:txBody>
      </p:sp>
      <p:sp>
        <p:nvSpPr>
          <p:cNvPr id="49" name="Text 23">
            <a:extLst>
              <a:ext uri="{FF2B5EF4-FFF2-40B4-BE49-F238E27FC236}">
                <a16:creationId xmlns:a16="http://schemas.microsoft.com/office/drawing/2014/main" id="{F9B213B0-B303-540F-1C7E-FB7139A9F2C0}"/>
              </a:ext>
            </a:extLst>
          </p:cNvPr>
          <p:cNvSpPr/>
          <p:nvPr/>
        </p:nvSpPr>
        <p:spPr>
          <a:xfrm>
            <a:off x="5063768" y="1637549"/>
            <a:ext cx="1342339" cy="21214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Modelos prontos de artes para reduzir tempo de produção e garantir consistência visual.</a:t>
            </a:r>
            <a:endParaRPr lang="en-US" sz="950" dirty="0"/>
          </a:p>
        </p:txBody>
      </p:sp>
      <p:sp>
        <p:nvSpPr>
          <p:cNvPr id="51" name="Shape 24">
            <a:extLst>
              <a:ext uri="{FF2B5EF4-FFF2-40B4-BE49-F238E27FC236}">
                <a16:creationId xmlns:a16="http://schemas.microsoft.com/office/drawing/2014/main" id="{14E183E6-9687-886D-3C8F-5FD218A125B2}"/>
              </a:ext>
            </a:extLst>
          </p:cNvPr>
          <p:cNvSpPr/>
          <p:nvPr/>
        </p:nvSpPr>
        <p:spPr>
          <a:xfrm>
            <a:off x="6515835" y="970037"/>
            <a:ext cx="1488643" cy="2852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3" name="Shape 25">
            <a:extLst>
              <a:ext uri="{FF2B5EF4-FFF2-40B4-BE49-F238E27FC236}">
                <a16:creationId xmlns:a16="http://schemas.microsoft.com/office/drawing/2014/main" id="{807E0599-70D2-D365-095D-56AF68903EED}"/>
              </a:ext>
            </a:extLst>
          </p:cNvPr>
          <p:cNvSpPr/>
          <p:nvPr/>
        </p:nvSpPr>
        <p:spPr>
          <a:xfrm>
            <a:off x="6515835" y="970037"/>
            <a:ext cx="1488643" cy="594360"/>
          </a:xfrm>
          <a:prstGeom prst="rect">
            <a:avLst/>
          </a:prstGeom>
          <a:solidFill>
            <a:srgbClr val="7D3C98"/>
          </a:solidFill>
          <a:ln w="12700">
            <a:solidFill>
              <a:srgbClr val="7D3C9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Text 26">
            <a:extLst>
              <a:ext uri="{FF2B5EF4-FFF2-40B4-BE49-F238E27FC236}">
                <a16:creationId xmlns:a16="http://schemas.microsoft.com/office/drawing/2014/main" id="{891C680B-81E9-CD7B-DF71-92990A402E10}"/>
              </a:ext>
            </a:extLst>
          </p:cNvPr>
          <p:cNvSpPr/>
          <p:nvPr/>
        </p:nvSpPr>
        <p:spPr>
          <a:xfrm>
            <a:off x="6561555" y="1006613"/>
            <a:ext cx="1397203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000" dirty="0"/>
          </a:p>
        </p:txBody>
      </p:sp>
      <p:sp>
        <p:nvSpPr>
          <p:cNvPr id="57" name="Text 27">
            <a:extLst>
              <a:ext uri="{FF2B5EF4-FFF2-40B4-BE49-F238E27FC236}">
                <a16:creationId xmlns:a16="http://schemas.microsoft.com/office/drawing/2014/main" id="{3C783DBD-34FB-0818-4B8E-1ACDDDECCF75}"/>
              </a:ext>
            </a:extLst>
          </p:cNvPr>
          <p:cNvSpPr/>
          <p:nvPr/>
        </p:nvSpPr>
        <p:spPr>
          <a:xfrm>
            <a:off x="6561555" y="1189493"/>
            <a:ext cx="1397203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DE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IDENTIDADE</a:t>
            </a:r>
            <a:endParaRPr lang="en-US" sz="900" dirty="0"/>
          </a:p>
        </p:txBody>
      </p:sp>
      <p:sp>
        <p:nvSpPr>
          <p:cNvPr id="59" name="Text 28">
            <a:extLst>
              <a:ext uri="{FF2B5EF4-FFF2-40B4-BE49-F238E27FC236}">
                <a16:creationId xmlns:a16="http://schemas.microsoft.com/office/drawing/2014/main" id="{B02178FA-4A32-34FF-2B83-C91839D14495}"/>
              </a:ext>
            </a:extLst>
          </p:cNvPr>
          <p:cNvSpPr/>
          <p:nvPr/>
        </p:nvSpPr>
        <p:spPr>
          <a:xfrm>
            <a:off x="6588987" y="1637549"/>
            <a:ext cx="1342339" cy="21214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 que define regras de uso da identidade visual, impedindo improvisações que diluem a marca.</a:t>
            </a:r>
            <a:endParaRPr lang="en-US" sz="950" dirty="0"/>
          </a:p>
        </p:txBody>
      </p:sp>
      <p:sp>
        <p:nvSpPr>
          <p:cNvPr id="62" name="Shape 29">
            <a:extLst>
              <a:ext uri="{FF2B5EF4-FFF2-40B4-BE49-F238E27FC236}">
                <a16:creationId xmlns:a16="http://schemas.microsoft.com/office/drawing/2014/main" id="{A53EA327-6426-8D45-B8DA-35DEFB7BDE10}"/>
              </a:ext>
            </a:extLst>
          </p:cNvPr>
          <p:cNvSpPr/>
          <p:nvPr/>
        </p:nvSpPr>
        <p:spPr>
          <a:xfrm>
            <a:off x="414958" y="3649229"/>
            <a:ext cx="7589520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4" name="Text 30">
            <a:extLst>
              <a:ext uri="{FF2B5EF4-FFF2-40B4-BE49-F238E27FC236}">
                <a16:creationId xmlns:a16="http://schemas.microsoft.com/office/drawing/2014/main" id="{DE31148D-4841-6B5C-172F-D3CC349F3510}"/>
              </a:ext>
            </a:extLst>
          </p:cNvPr>
          <p:cNvSpPr/>
          <p:nvPr/>
        </p:nvSpPr>
        <p:spPr>
          <a:xfrm>
            <a:off x="506398" y="3649229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No setor público, branding digital não é vaidade — é confiança. Cidadão que reconhece a marca, confia na informação.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6892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2D9843C0-5043-1FE3-46BA-91F37FCDB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apa-apresentação.png">
            <a:extLst>
              <a:ext uri="{FF2B5EF4-FFF2-40B4-BE49-F238E27FC236}">
                <a16:creationId xmlns:a16="http://schemas.microsoft.com/office/drawing/2014/main" id="{34CB3C52-4CE6-4843-D68A-02C2F9EB29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3AADAD17-8716-0A4B-B266-593DA0748123}"/>
              </a:ext>
            </a:extLst>
          </p:cNvPr>
          <p:cNvSpPr/>
          <p:nvPr/>
        </p:nvSpPr>
        <p:spPr>
          <a:xfrm>
            <a:off x="731520" y="13258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0BC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BLOCO 2</a:t>
            </a:r>
            <a:endParaRPr lang="en-US" sz="1100" dirty="0">
              <a:solidFill>
                <a:srgbClr val="00BCFF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6CC4705-4EEF-BE82-D803-7802794B2E7F}"/>
              </a:ext>
            </a:extLst>
          </p:cNvPr>
          <p:cNvSpPr/>
          <p:nvPr/>
        </p:nvSpPr>
        <p:spPr>
          <a:xfrm>
            <a:off x="731520" y="1719072"/>
            <a:ext cx="6400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Público, Personas e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Mensagens Estratégicas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A67D2C90-0B52-6BA7-080F-A635E377A05B}"/>
              </a:ext>
            </a:extLst>
          </p:cNvPr>
          <p:cNvSpPr/>
          <p:nvPr/>
        </p:nvSpPr>
        <p:spPr>
          <a:xfrm>
            <a:off x="731520" y="3200400"/>
            <a:ext cx="2743200" cy="36576"/>
          </a:xfrm>
          <a:prstGeom prst="rect">
            <a:avLst/>
          </a:prstGeom>
          <a:solidFill>
            <a:srgbClr val="00BCFF"/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5917AF2-A9A2-6ECD-19BC-76C35C06341A}"/>
              </a:ext>
            </a:extLst>
          </p:cNvPr>
          <p:cNvSpPr/>
          <p:nvPr/>
        </p:nvSpPr>
        <p:spPr>
          <a:xfrm>
            <a:off x="731520" y="331927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8C4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Tópicos 3 e 4  ·  Quem você quer alcançar e o que dizer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361761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DD55EFEF-2694-D82D-6728-16376F669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 title="FUNDO-APRESENTAÇÃO.png">
            <a:extLst>
              <a:ext uri="{FF2B5EF4-FFF2-40B4-BE49-F238E27FC236}">
                <a16:creationId xmlns:a16="http://schemas.microsoft.com/office/drawing/2014/main" id="{C4CB071F-E221-D380-387B-E3360ED11C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723BC7BD-9935-4645-68C9-300A1DD75263}"/>
              </a:ext>
            </a:extLst>
          </p:cNvPr>
          <p:cNvSpPr/>
          <p:nvPr/>
        </p:nvSpPr>
        <p:spPr>
          <a:xfrm>
            <a:off x="395639" y="423457"/>
            <a:ext cx="7589520" cy="50292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5C45EA0-7A80-2B8E-27D7-D24176B32C72}"/>
              </a:ext>
            </a:extLst>
          </p:cNvPr>
          <p:cNvSpPr/>
          <p:nvPr/>
        </p:nvSpPr>
        <p:spPr>
          <a:xfrm>
            <a:off x="395639" y="423457"/>
            <a:ext cx="64008" cy="50292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D4E420A-B71C-3B04-C966-DBD685247B8F}"/>
              </a:ext>
            </a:extLst>
          </p:cNvPr>
          <p:cNvSpPr/>
          <p:nvPr/>
        </p:nvSpPr>
        <p:spPr>
          <a:xfrm>
            <a:off x="523655" y="423457"/>
            <a:ext cx="6217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Público-alvo versus Persona: Qual a Diferença?</a:t>
            </a:r>
            <a:endParaRPr lang="en-US" sz="17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6C96E07-2987-AFF5-39F9-1B440B329943}"/>
              </a:ext>
            </a:extLst>
          </p:cNvPr>
          <p:cNvSpPr/>
          <p:nvPr/>
        </p:nvSpPr>
        <p:spPr>
          <a:xfrm>
            <a:off x="6549551" y="514897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E865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Tópico 3</a:t>
            </a:r>
            <a:endParaRPr lang="en-US" sz="8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A405F0AA-7057-5B24-0044-60900A684D82}"/>
              </a:ext>
            </a:extLst>
          </p:cNvPr>
          <p:cNvSpPr/>
          <p:nvPr/>
        </p:nvSpPr>
        <p:spPr>
          <a:xfrm>
            <a:off x="395639" y="1017817"/>
            <a:ext cx="3721608" cy="25786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5AD2149-98FD-6275-0D45-DB24648E502A}"/>
              </a:ext>
            </a:extLst>
          </p:cNvPr>
          <p:cNvSpPr/>
          <p:nvPr/>
        </p:nvSpPr>
        <p:spPr>
          <a:xfrm>
            <a:off x="395639" y="1017817"/>
            <a:ext cx="3721608" cy="36576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B773DC3-5E8A-8C3E-CD76-2B8384BDDE91}"/>
              </a:ext>
            </a:extLst>
          </p:cNvPr>
          <p:cNvSpPr/>
          <p:nvPr/>
        </p:nvSpPr>
        <p:spPr>
          <a:xfrm>
            <a:off x="450503" y="1017817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PÚBLICO-ALVO</a:t>
            </a:r>
            <a:endParaRPr lang="en-US" sz="12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B0F0F3B-4619-E256-1A6A-32FB732E3026}"/>
              </a:ext>
            </a:extLst>
          </p:cNvPr>
          <p:cNvSpPr/>
          <p:nvPr/>
        </p:nvSpPr>
        <p:spPr>
          <a:xfrm>
            <a:off x="505367" y="1456729"/>
            <a:ext cx="3520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Definição ampla e demográfica</a:t>
            </a:r>
            <a:endParaRPr lang="en-US" sz="1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5073C42-B68A-C31C-E8D7-F99FD1E38227}"/>
              </a:ext>
            </a:extLst>
          </p:cNvPr>
          <p:cNvSpPr/>
          <p:nvPr/>
        </p:nvSpPr>
        <p:spPr>
          <a:xfrm>
            <a:off x="505367" y="1758481"/>
            <a:ext cx="35204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Sexo, faixa etária, localização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 e escolaridade média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Partido ou ideologia política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Região geográfica do mandato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Segmento profissional ou social</a:t>
            </a:r>
            <a:endParaRPr lang="en-US" sz="105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F1C2B20-D9E3-D827-C24A-DA2B70EC6F6D}"/>
              </a:ext>
            </a:extLst>
          </p:cNvPr>
          <p:cNvSpPr/>
          <p:nvPr/>
        </p:nvSpPr>
        <p:spPr>
          <a:xfrm>
            <a:off x="487079" y="3239809"/>
            <a:ext cx="35570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Exemplo: "Eleitores de 30 a 55 anos, zona norte de Curitiba, renda média, preocupados com segurança."</a:t>
            </a:r>
            <a:endParaRPr lang="en-US" sz="9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61A9489-870C-C8D0-2555-EDDFA1FA3500}"/>
              </a:ext>
            </a:extLst>
          </p:cNvPr>
          <p:cNvSpPr/>
          <p:nvPr/>
        </p:nvSpPr>
        <p:spPr>
          <a:xfrm>
            <a:off x="4263551" y="1017817"/>
            <a:ext cx="3721608" cy="257860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F0"/>
            </a:solidFill>
            <a:prstDash val="solid"/>
          </a:ln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30AA5F99-5DB0-00E9-33FA-4C3A2FB793DE}"/>
              </a:ext>
            </a:extLst>
          </p:cNvPr>
          <p:cNvSpPr/>
          <p:nvPr/>
        </p:nvSpPr>
        <p:spPr>
          <a:xfrm>
            <a:off x="4263551" y="1017817"/>
            <a:ext cx="3721608" cy="365760"/>
          </a:xfrm>
          <a:prstGeom prst="rect">
            <a:avLst/>
          </a:prstGeom>
          <a:solidFill>
            <a:srgbClr val="E8651A"/>
          </a:solidFill>
          <a:ln w="12700">
            <a:solidFill>
              <a:srgbClr val="E8651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39D0437-5388-FD18-6366-C4AF659CEEA0}"/>
              </a:ext>
            </a:extLst>
          </p:cNvPr>
          <p:cNvSpPr/>
          <p:nvPr/>
        </p:nvSpPr>
        <p:spPr>
          <a:xfrm>
            <a:off x="4318415" y="1017817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</a:t>
            </a:r>
            <a:endParaRPr lang="en-US" sz="12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73E0E2D-96F8-8EC1-DCC5-FB25F71ADDDB}"/>
              </a:ext>
            </a:extLst>
          </p:cNvPr>
          <p:cNvSpPr/>
          <p:nvPr/>
        </p:nvSpPr>
        <p:spPr>
          <a:xfrm>
            <a:off x="4373279" y="1456729"/>
            <a:ext cx="3520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Representação semifictícia e humanizada</a:t>
            </a:r>
            <a:endParaRPr lang="en-US" sz="10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4D61ED90-E42D-1E73-5A02-6A49123BE2C3}"/>
              </a:ext>
            </a:extLst>
          </p:cNvPr>
          <p:cNvSpPr/>
          <p:nvPr/>
        </p:nvSpPr>
        <p:spPr>
          <a:xfrm>
            <a:off x="4373279" y="1758481"/>
            <a:ext cx="35204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Nome, profissão, rotina e desafios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ela lê e onde está online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Quais são seus medos e aspirações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ela se relaciona com o poder público</a:t>
            </a:r>
            <a:endParaRPr lang="en-US" sz="10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a mobiliza a engajar e compartilhar</a:t>
            </a:r>
            <a:endParaRPr lang="en-US" sz="105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C12C497-2843-585E-A4DD-F27766CAC9E1}"/>
              </a:ext>
            </a:extLst>
          </p:cNvPr>
          <p:cNvSpPr/>
          <p:nvPr/>
        </p:nvSpPr>
        <p:spPr>
          <a:xfrm>
            <a:off x="4354991" y="3239809"/>
            <a:ext cx="35570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6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Exemplo: "Maria, 42 anos, professora, usa Instagram à noite, preocupada com educação e saúde pública."</a:t>
            </a:r>
            <a:endParaRPr lang="en-US" sz="900" dirty="0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619D2021-AF60-3C35-9290-52823B34CA80}"/>
              </a:ext>
            </a:extLst>
          </p:cNvPr>
          <p:cNvSpPr/>
          <p:nvPr/>
        </p:nvSpPr>
        <p:spPr>
          <a:xfrm>
            <a:off x="395639" y="3687865"/>
            <a:ext cx="7589520" cy="292608"/>
          </a:xfrm>
          <a:prstGeom prst="rect">
            <a:avLst/>
          </a:prstGeom>
          <a:solidFill>
            <a:srgbClr val="FDF0DC"/>
          </a:solidFill>
          <a:ln w="12700">
            <a:solidFill>
              <a:srgbClr val="D0D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864DAB1A-52CF-BAE0-6C18-F1743570DA7B}"/>
              </a:ext>
            </a:extLst>
          </p:cNvPr>
          <p:cNvSpPr/>
          <p:nvPr/>
        </p:nvSpPr>
        <p:spPr>
          <a:xfrm>
            <a:off x="487079" y="3687865"/>
            <a:ext cx="7406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7A4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🧭  Público-alvo define o MAPA. Persona define o CAMINHO. Ambos são necessários para comunicar com precisão.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4570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3323</Words>
  <Application>Microsoft Office PowerPoint</Application>
  <PresentationFormat>Apresentação na tela (16:9)</PresentationFormat>
  <Paragraphs>443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Arial</vt:lpstr>
      <vt:lpstr>Consolas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Giovani Capri</dc:creator>
  <cp:lastModifiedBy>Giovani Capri</cp:lastModifiedBy>
  <cp:revision>2</cp:revision>
  <dcterms:modified xsi:type="dcterms:W3CDTF">2026-07-27T18:15:50Z</dcterms:modified>
</cp:coreProperties>
</file>